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4" r:id="rId2"/>
    <p:sldId id="328" r:id="rId3"/>
    <p:sldId id="323" r:id="rId4"/>
    <p:sldId id="330" r:id="rId5"/>
    <p:sldId id="331" r:id="rId6"/>
    <p:sldId id="315" r:id="rId7"/>
    <p:sldId id="329" r:id="rId8"/>
    <p:sldId id="288" r:id="rId9"/>
    <p:sldId id="317" r:id="rId10"/>
    <p:sldId id="312" r:id="rId11"/>
    <p:sldId id="327" r:id="rId12"/>
    <p:sldId id="318" r:id="rId13"/>
    <p:sldId id="335" r:id="rId14"/>
    <p:sldId id="302" r:id="rId15"/>
    <p:sldId id="334" r:id="rId16"/>
    <p:sldId id="314" r:id="rId17"/>
    <p:sldId id="257" r:id="rId18"/>
    <p:sldId id="258" r:id="rId19"/>
    <p:sldId id="322" r:id="rId20"/>
    <p:sldId id="274" r:id="rId21"/>
    <p:sldId id="287" r:id="rId22"/>
    <p:sldId id="319" r:id="rId23"/>
  </p:sldIdLst>
  <p:sldSz cx="9144000" cy="6858000" type="screen4x3"/>
  <p:notesSz cx="6934200" cy="9220200"/>
  <p:embeddedFontLst>
    <p:embeddedFont>
      <p:font typeface="Arial Narrow" pitchFamily="34" charset="0"/>
      <p:regular r:id="rId26"/>
      <p:bold r:id="rId27"/>
      <p:italic r:id="rId28"/>
      <p:boldItalic r:id="rId29"/>
    </p:embeddedFont>
    <p:embeddedFont>
      <p:font typeface="Arial Black" pitchFamily="34" charset="0"/>
      <p:regular r:id="rId30"/>
      <p:italic r:id="rId31"/>
    </p:embeddedFont>
    <p:embeddedFont>
      <p:font typeface="Georgia" pitchFamily="18" charset="0"/>
      <p:regular r:id="rId32"/>
      <p:bold r:id="rId33"/>
      <p:italic r:id="rId34"/>
      <p:boldItalic r:id="rId35"/>
    </p:embeddedFont>
    <p:embeddedFont>
      <p:font typeface="Engravers MT" pitchFamily="18" charset="0"/>
      <p:regular r:id="rId36"/>
    </p:embeddedFont>
    <p:embeddedFont>
      <p:font typeface="Cordia New" pitchFamily="34" charset="-34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99FF"/>
    <a:srgbClr val="FFFF99"/>
    <a:srgbClr val="99CCFF"/>
    <a:srgbClr val="FF9933"/>
    <a:srgbClr val="5F5F5F"/>
    <a:srgbClr val="C0C0C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35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1E532A4B-6AE6-4D02-B4C4-2D99B5E9B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409B7A1D-43AF-48C8-981C-93C58B66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smtClean="0">
                <a:latin typeface="Arial" pitchFamily="34" charset="0"/>
              </a:rPr>
              <a:t>ยน </a:t>
            </a:r>
            <a:r>
              <a:rPr lang="en-US" smtClean="0">
                <a:latin typeface="Arial" pitchFamily="34" charset="0"/>
              </a:rPr>
              <a:t>16:5-15 </a:t>
            </a:r>
            <a:r>
              <a:rPr lang="th-TH" smtClean="0">
                <a:latin typeface="Arial" pitchFamily="34" charset="0"/>
              </a:rPr>
              <a:t>“งานของพระวิญญาณ”   </a:t>
            </a:r>
            <a:r>
              <a:rPr lang="en-US" smtClean="0">
                <a:latin typeface="Arial" pitchFamily="34" charset="0"/>
              </a:rPr>
              <a:t>2</a:t>
            </a:r>
            <a:r>
              <a:rPr lang="th-TH" smtClean="0">
                <a:latin typeface="Arial" pitchFamily="34" charset="0"/>
              </a:rPr>
              <a:t> คร</a:t>
            </a:r>
            <a:r>
              <a:rPr lang="en-US" smtClean="0">
                <a:latin typeface="Arial" pitchFamily="34" charset="0"/>
              </a:rPr>
              <a:t> 3:17</a:t>
            </a:r>
            <a:r>
              <a:rPr lang="th-TH" smtClean="0">
                <a:latin typeface="Arial" pitchFamily="34" charset="0"/>
              </a:rPr>
              <a:t> “พระวิญญาณอยู่ที่ไหน เสรีภาพก็มีอยู่ที่นั่น”  รม </a:t>
            </a:r>
            <a:r>
              <a:rPr lang="en-US" smtClean="0">
                <a:latin typeface="Arial" pitchFamily="34" charset="0"/>
              </a:rPr>
              <a:t>8:11</a:t>
            </a:r>
            <a:r>
              <a:rPr lang="th-TH" smtClean="0">
                <a:latin typeface="Arial" pitchFamily="34" charset="0"/>
              </a:rPr>
              <a:t> “พระวิญญาณสถิตอยู่ในม่าน ทรงกระทำให้กายของท่านเป็นขึ้นใหม่จากความตายต่อบาป</a:t>
            </a:r>
            <a:r>
              <a:rPr lang="en-US" smtClean="0">
                <a:latin typeface="Arial" pitchFamily="34" charset="0"/>
              </a:rPr>
              <a:t> </a:t>
            </a:r>
            <a:r>
              <a:rPr lang="th-TH" smtClean="0">
                <a:latin typeface="Arial" pitchFamily="34" charset="0"/>
              </a:rPr>
              <a:t>และดำเนินชีวิตที่มีชัยชนะ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560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7DE7A-14A3-4EEB-9F23-C47F74C958BE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D4C5E-A31A-4470-827C-E209B09473A4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986EE-B25B-4589-9086-778AC813557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เราอาจกล่าวได้ว่า คนที่เต็มล้นด้วยพระวิญญาณ “เป็นไฟเพื่อพระเจ้า”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79A7E-6890-44DA-80C0-4FF387DECABC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ฤทธิ์อำนาจเพื่อการประกาศและทำงานสืบเนื่องจากพระเยซู บัพติสมาในพระวิญญาณเป็นการจัดเตรียมของพระเจ้า บทบาทของพระวิญญาณในการดำเนินชีวิตและพันธกิจของคริสตจักร หมายสำคัญ การอิทธิฤทธิ์และการอัศจรรย์เกิดขึ้นควบคู่กับการประกาศโดยฤทธิ์อำนาจของพระวิญญาณบริสุทธิ์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3AB89-1D3F-4BF6-A6DA-B123C4033D9C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เราอาจกล่าวได้ว่า คนที่เต็มล้นด้วยพระวิญญาณ “เป็นไฟเพื่อพระเจ้า” สาวกพูดว่าจิตใจถูกเผาด้วยไฟเทื่อพระเยซูตรัสกับเขา “จิตใจเขาทั้งหลายร้อนเป็นไฟเผา”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49BD-631F-45F1-97F7-406F29B99CC6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5E686-46CD-4437-B0D7-DEFD5F83BCA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พระวิญญาณถูกปฏิเสธในยุคนี้ พระวิญญาณจะทรงมีบทบาทในการพิพากษาในยุคยากลำบากที่จะเกิดขึ้น ดังนั้นการพิพากษาหลายอย่างทำด้วยไฟ เช่นใน วว </a:t>
            </a:r>
            <a:r>
              <a:rPr lang="en-US" smtClean="0">
                <a:latin typeface="Arial" pitchFamily="34" charset="0"/>
              </a:rPr>
              <a:t>8:1-6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24259-F62F-4459-A9DD-C912F0FF8A76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เปาโลถือว่าการดับไฟแห่งพระวิญญาณกับการลบหลู่และการปฏิเสธการสำแดงเหนือธรรมชาติของพระวิญญาณ เช่นการเผยพระวจนะ เป็นการกระทำเดียวกันกับการระงับหรือปฎิเสธการใช้ของประทานฝ่ายวิญญาณอย่างถูกต้องและเป็นระเบียบ และเป็นการทำให้สูญเสียการสำแดง แม้ไม่ลบหลู่แต่ก็ตรวจสอบ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A04EB-1716-4C41-A890-F72633B76A5C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solidFill>
                  <a:srgbClr val="FFFF99"/>
                </a:solidFill>
                <a:latin typeface="Arial" pitchFamily="34" charset="0"/>
              </a:rPr>
              <a:t>เปาโลเน้นความสำคัญและความจำเป็นของความบริสุทธิ์และฤทธิ์เดชในชีวิตครัสเตียน ผู้เชื่อต้องเป็นคนบริสุทธิ์ และข่าวประเสริฐจะต้องมีฤทธิ์เดชและการสำแดงของพระวิญญาณเกิดขึ้นควบคู่กันไป เปาโลหนุนใจความสำคัญของการเตรียมตัวให้พร้อมเมื่อพระคริสต์กลับมา</a:t>
            </a:r>
            <a:endParaRPr lang="en-US" smtClean="0">
              <a:solidFill>
                <a:srgbClr val="FFFF99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A19BE-A159-4AFC-9491-4ED064CDA110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ของประทานที่ทิโมธีได้รับเปรียบเหมือนกับไฟ ซึ่งท่านต้องพัดให้ลุกโชติช่วงและรุ่งเรืองขึ้น ของประทานนี้คงจะเป็นของประทานพิเศษอะไรสักอย่างและฤทธิ์อำนาจจากพระวิญญาณบริสุทธิ์ เพื่อทำให้งานรับใช้เกิดผล ของประทานและฤทธิ์อำนาจที่พระเจ้าประทานให้แก่เราโดยพระวิญญาณนั้น ไม่ได้คงอยู่อย่างเข้มข้นและมีพลังอย่างอัตโนมัติ สิ่งเหล่านี้ต้องได้รับการเติมด้วยพระคุณของพระเจ้าโดยการอธิษฐาน ความเชื่อ การเชื่อฟัง และความขยันหมั่นเพียร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smtClean="0">
                <a:latin typeface="Arial" pitchFamily="34" charset="0"/>
              </a:rPr>
              <a:t>ไฟถูกใช้เป็นสัญลักษณ์ของพระวิญญาณ ทั้งนี้เพราะการงานของพระองค์เหมือนไฟ  ไฟกำจัดสิ่งเจือปน ทำให้บริสุทธิ์ ให้ความสว่าง ให้ความอบอุ่น ติดไฟสำหรับพระเจ้า ขอให้ไฟตกลงบนเราอย่างสมัยเอลียาห์ ขอให้คนที่ได้ยินเรามีใจร้อนรนเหมือนถูกเผาด้วยไฟ ขอให้เราได้รับบัพติสมาด้วนพระวิญญาณและไฟ ขอให้พระวจนะเผาใจเราเหมือนไฟ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66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6D88C-F8D8-4449-A873-967CA8F5BA5D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26E7A-B03E-45AC-B30F-612AEE870E91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พระราชกิจอย่างหนึ่งของพระเยซู คือ ให้บัพติศมาด้วยพระวิญญาณบริสุทธิ์และด้วยไฟ ซึ่งเป็นการบัพติสมาที่ให้ฤทธิ์เดชอย่างยิ่งใหญ่ในการดำเนินชีวิตและเป็นพยานเพื่อพระคริสต์ พระเยซูมีฤทธิ์อำนาจจากพระวิญญาณ เราก็เช่นเดียวกัน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01343-EABA-4CD8-950D-E14DB62FA0CD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พระราชกิจอย่างหนึ่งของพระเยซู คือ ให้บัพติศมาด้วยพระวิญญาณบริสุทธิ์และด้วยไฟ ซึ่งเป็นการบัพติสมาที่ให้ฤทธิ์เดชอย่างยิ่งใหญ่ในการดำเนินชีวิตและเป็นพยานเพื่อพระคริสต์ พระเยซูมีฤทธิ์อำนาจจากพระวิญญาณ เราก็เช่นเดียวกัน</a:t>
            </a:r>
            <a:r>
              <a:rPr lang="en-US" smtClean="0">
                <a:latin typeface="Arial" pitchFamily="34" charset="0"/>
              </a:rPr>
              <a:t> </a:t>
            </a:r>
            <a:r>
              <a:rPr lang="th-TH" b="1" smtClean="0">
                <a:solidFill>
                  <a:srgbClr val="FF0000"/>
                </a:solidFill>
                <a:latin typeface="Arial" pitchFamily="34" charset="0"/>
              </a:rPr>
              <a:t>การฟื้นฟู สามารถเกิดทุกเวลา</a:t>
            </a:r>
            <a:endParaRPr lang="en-US" b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20211-E4FF-4B47-9E2B-8E1782FBC0B8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2</a:t>
            </a:r>
            <a:r>
              <a:rPr lang="th-TH" smtClean="0">
                <a:latin typeface="Arial" pitchFamily="34" charset="0"/>
              </a:rPr>
              <a:t> คร </a:t>
            </a:r>
            <a:r>
              <a:rPr lang="en-US" smtClean="0">
                <a:latin typeface="Arial" pitchFamily="34" charset="0"/>
              </a:rPr>
              <a:t>3:17 </a:t>
            </a:r>
            <a:r>
              <a:rPr lang="th-TH" smtClean="0">
                <a:latin typeface="Arial" pitchFamily="34" charset="0"/>
              </a:rPr>
              <a:t>อิสรภาพได้มาโดยพระคริสต์ “พระวิญญาณอยู่ที่ใดที่นั่นมีเสรีภาพ”  อิสระภาพจากการปรับโทษจากการเป็นทาสของบาป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E72E3-758C-4E0B-9B9D-C62EC82E142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D7DC0-8B27-463A-B4CC-5924C0A5FCD8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พระเจ้าผู้ทรงหึงหวง คือไม่อดกลั้นต่อความไม่ซื่อสัตย์(กราบไหว้พระอื่น) ความหึงหวงเช่นนี้บริสุทธิ์และชอบธรรม  ไฟอันเผาผลาญ(คำพรรณนา) คือ ความหวงแหน พระพิโรธ และการพิพากษาอันบริสุทธิ์ของพระเจ้าต่อผู้ที่แยกตัวออกจากพระวจนะไปสู่การกราบไหว้รูปเคารพ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A7FFC-8583-4F39-B34E-F305544244E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h-TH" smtClean="0">
                <a:latin typeface="Arial" pitchFamily="34" charset="0"/>
              </a:rPr>
              <a:t>พระเจ้าผู้ทรงหึงหวง คือไม่อดกลั้นต่อความไม่ซื่อสัตย์(กราบไหว้พระอื่น) ความหึงหวงเช่นนี้บริสุทธิ์และชอบธรรม  ไฟอันเผาผลาญ(คำพรรณนา) คือ ความหวงแหน พระพิโรธ และการพิพากษาอันบริสุทธิ์ของพระเจ้าต่อผู้ที่แยกตัวออกจากพระวจนะไปสู่การกราบไหว้รูปเคารพ</a:t>
            </a:r>
            <a:r>
              <a:rPr lang="en-US" smtClean="0">
                <a:latin typeface="Arial" pitchFamily="34" charset="0"/>
              </a:rPr>
              <a:t> </a:t>
            </a:r>
            <a:r>
              <a:rPr lang="th-TH" smtClean="0">
                <a:latin typeface="Arial" pitchFamily="34" charset="0"/>
              </a:rPr>
              <a:t>พระเจ้าทรงตอบด้วยไฟ แล้วไฟของพระเจ้าก็ตกลงมาและไหม้เครื่องบูชา ....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F7E8A-A492-44B9-A152-B9F87BB885D1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8B636-CCD3-4916-AD45-EB7EF513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98C3-07C0-44B2-9F50-D61CEF941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CD95-623A-4FA3-958B-54F79E4F4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4A52-E291-42EA-8209-6E0ADAA8C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807F6-CE68-40EF-9C4B-EBD026349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782D-FF4C-4159-B3B8-D296D4997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511B-FC5D-4AB5-996B-F24FA617E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FDA1-8640-4C97-BB6B-BC8BBCBF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D576-AD5B-44F1-90E3-A60F88800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7B99-9ED7-44A4-9652-68D84055D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2C61-3E24-4879-A3D9-0BA022C03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EB1E8E3-E5F3-4435-A935-B6B119E1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051" name="ตัวยึดเนื้อหา 5" descr="holy-ghost-power-spirit-dove-dur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5638800"/>
            <a:ext cx="9144000" cy="12001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7200" dirty="0">
                <a:solidFill>
                  <a:srgbClr val="00B0F0"/>
                </a:solidFill>
                <a:latin typeface="Arial" charset="0"/>
              </a:rPr>
              <a:t>            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พลัง</a:t>
            </a:r>
            <a:r>
              <a:rPr lang="th-TH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แห่ง</a:t>
            </a: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ชีวิต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"/>
            <a:ext cx="5334000" cy="5943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th-TH" sz="6000" b="1" smtClean="0">
                <a:solidFill>
                  <a:srgbClr val="FFFF00"/>
                </a:solidFill>
                <a:latin typeface="Arial Narrow" pitchFamily="34" charset="0"/>
              </a:rPr>
              <a:t>เฉลยธรรมบัญญัติ</a:t>
            </a:r>
            <a:r>
              <a:rPr lang="en-US" sz="6000" b="1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400" smtClean="0">
                <a:solidFill>
                  <a:srgbClr val="FFFF00"/>
                </a:solidFill>
                <a:latin typeface="Arial Narrow" pitchFamily="34" charset="0"/>
              </a:rPr>
              <a:t>4:24</a:t>
            </a:r>
            <a:r>
              <a:rPr lang="en-US" sz="6000" smtClean="0">
                <a:solidFill>
                  <a:schemeClr val="bg1"/>
                </a:solidFill>
                <a:latin typeface="Arial Narrow" pitchFamily="34" charset="0"/>
              </a:rPr>
              <a:t>  “</a:t>
            </a:r>
            <a:r>
              <a:rPr lang="th-TH" sz="6000" smtClean="0">
                <a:solidFill>
                  <a:schemeClr val="bg1"/>
                </a:solidFill>
                <a:latin typeface="Arial Narrow" pitchFamily="34" charset="0"/>
              </a:rPr>
              <a:t>เพราะว่าพระยาเวห์พระเจ้าของท่านทรงเป็น</a:t>
            </a:r>
            <a:r>
              <a:rPr lang="th-TH" sz="6000" smtClean="0">
                <a:solidFill>
                  <a:srgbClr val="FFFF00"/>
                </a:solidFill>
                <a:latin typeface="Arial Narrow" pitchFamily="34" charset="0"/>
              </a:rPr>
              <a:t>เพลิงที่เผาผลาญ</a:t>
            </a:r>
            <a:r>
              <a:rPr lang="th-TH" sz="6000" smtClean="0">
                <a:solidFill>
                  <a:schemeClr val="bg1"/>
                </a:solidFill>
                <a:latin typeface="Arial Narrow" pitchFamily="34" charset="0"/>
              </a:rPr>
              <a:t> ทรงเป็นพระเจ้าที่หวงแหน</a:t>
            </a:r>
            <a:r>
              <a:rPr lang="en-US" sz="6000" smtClean="0">
                <a:solidFill>
                  <a:schemeClr val="bg1"/>
                </a:solidFill>
                <a:latin typeface="Arial Narrow" pitchFamily="34" charset="0"/>
              </a:rPr>
              <a:t>”</a:t>
            </a:r>
          </a:p>
          <a:p>
            <a:pPr eaLnBrk="1" hangingPunct="1"/>
            <a:endParaRPr lang="en-US" sz="300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/>
            <a:endParaRPr lang="en-US" sz="3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CC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. &gt;</a:t>
            </a:r>
          </a:p>
        </p:txBody>
      </p:sp>
      <p:pic>
        <p:nvPicPr>
          <p:cNvPr id="11269" name="รูปภาพ 5" descr="holy20spirit20fire20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76600" y="914400"/>
            <a:ext cx="5867400" cy="5181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99CCFF"/>
                </a:solidFill>
                <a:latin typeface="Arial Narrow" pitchFamily="34" charset="0"/>
              </a:rPr>
              <a:t>ไฟเป็นสัญลักษณ์ของพระวิญญาณ</a:t>
            </a:r>
          </a:p>
          <a:p>
            <a:pPr eaLnBrk="1" hangingPunct="1">
              <a:buFontTx/>
              <a:buNone/>
            </a:pPr>
            <a:r>
              <a:rPr lang="th-TH" sz="4000" b="1" smtClean="0">
                <a:solidFill>
                  <a:srgbClr val="99CCFF"/>
                </a:solidFill>
                <a:latin typeface="Arial Narrow" pitchFamily="34" charset="0"/>
              </a:rPr>
              <a:t>เพราะการงานของพระวิญญาณเหมือนไฟ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  <a:latin typeface="Arial Narrow" pitchFamily="34" charset="0"/>
              </a:rPr>
              <a:t>คุณสมบัติของไฟ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  <a:latin typeface="Arial Narrow" pitchFamily="34" charset="0"/>
              </a:rPr>
              <a:t>ไฟในสมัยเอลียาห์ </a:t>
            </a:r>
            <a:r>
              <a:rPr lang="th-TH" sz="2400" b="1" smtClean="0">
                <a:solidFill>
                  <a:srgbClr val="FFFF00"/>
                </a:solidFill>
                <a:latin typeface="Arial Narrow" pitchFamily="34" charset="0"/>
              </a:rPr>
              <a:t>(</a:t>
            </a:r>
            <a:r>
              <a:rPr lang="en-US" sz="2400" b="1" smtClean="0">
                <a:solidFill>
                  <a:srgbClr val="FFFF00"/>
                </a:solidFill>
                <a:latin typeface="Arial Narrow" pitchFamily="34" charset="0"/>
              </a:rPr>
              <a:t>1</a:t>
            </a:r>
            <a:r>
              <a:rPr lang="th-TH" sz="2400" b="1" smtClean="0">
                <a:solidFill>
                  <a:srgbClr val="FFFF00"/>
                </a:solidFill>
                <a:latin typeface="Arial Narrow" pitchFamily="34" charset="0"/>
              </a:rPr>
              <a:t> พกษ </a:t>
            </a:r>
            <a:r>
              <a:rPr lang="en-US" sz="2400" b="1" smtClean="0">
                <a:solidFill>
                  <a:srgbClr val="FFFF00"/>
                </a:solidFill>
                <a:latin typeface="Arial Narrow" pitchFamily="34" charset="0"/>
              </a:rPr>
              <a:t>18:24,38</a:t>
            </a:r>
            <a:r>
              <a:rPr lang="th-TH" sz="2400" b="1" smtClean="0">
                <a:solidFill>
                  <a:srgbClr val="FFFF00"/>
                </a:solidFill>
                <a:latin typeface="Arial Narrow" pitchFamily="34" charset="0"/>
              </a:rPr>
              <a:t>)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  <a:latin typeface="Arial Narrow" pitchFamily="34" charset="0"/>
              </a:rPr>
              <a:t>เราต้องเป็นไฟเพื่อพระเจ้า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  <a:latin typeface="Arial Narrow" pitchFamily="34" charset="0"/>
              </a:rPr>
              <a:t>พระวจนะเป็นเหมือนไฟเผาใจเรา</a:t>
            </a:r>
            <a:endParaRPr lang="en-US" sz="4000" b="1" smtClean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/>
            <a:endParaRPr lang="en-US" sz="3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CC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. &gt;</a:t>
            </a:r>
          </a:p>
        </p:txBody>
      </p:sp>
      <p:pic>
        <p:nvPicPr>
          <p:cNvPr id="12293" name="รูปภาพ 5" descr="holy20spirit20fire20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676400"/>
          </a:xfrm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99CCFF"/>
                </a:solidFill>
                <a:latin typeface="Georgia" pitchFamily="18" charset="0"/>
              </a:rPr>
              <a:t>ผู้เชื่อรับผิดชอบที่จะให้ไฟแห่งพระวิญญาณ</a:t>
            </a:r>
            <a:br>
              <a:rPr lang="th-TH" sz="4000" b="1" smtClean="0">
                <a:solidFill>
                  <a:srgbClr val="99CCFF"/>
                </a:solidFill>
                <a:latin typeface="Georgia" pitchFamily="18" charset="0"/>
              </a:rPr>
            </a:br>
            <a:r>
              <a:rPr lang="th-TH" sz="4000" b="1" smtClean="0">
                <a:solidFill>
                  <a:srgbClr val="99CCFF"/>
                </a:solidFill>
                <a:latin typeface="Georgia" pitchFamily="18" charset="0"/>
              </a:rPr>
              <a:t>ลุกโชติช่วงตลอดเวลา</a:t>
            </a:r>
            <a:endParaRPr lang="en-US" sz="4000" b="1" smtClean="0">
              <a:solidFill>
                <a:srgbClr val="99CCFF"/>
              </a:solidFill>
              <a:latin typeface="Georgia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2133600"/>
            <a:ext cx="5486400" cy="4495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1"/>
                </a:solidFill>
                <a:latin typeface="Arial Narrow" pitchFamily="34" charset="0"/>
              </a:rPr>
              <a:t>รม</a:t>
            </a: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12:11  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อย่าอ่อนระอา </a:t>
            </a:r>
            <a:r>
              <a:rPr lang="th-TH" sz="4000" smtClean="0">
                <a:solidFill>
                  <a:srgbClr val="00B0F0"/>
                </a:solidFill>
                <a:latin typeface="Arial Narrow" pitchFamily="34" charset="0"/>
              </a:rPr>
              <a:t>จงมีจิตใจกระตือรือร้น</a:t>
            </a:r>
            <a:r>
              <a:rPr lang="th-TH" sz="4000" smtClean="0">
                <a:solidFill>
                  <a:srgbClr val="99CCFF"/>
                </a:solidFill>
                <a:latin typeface="Arial Narrow" pitchFamily="34" charset="0"/>
              </a:rPr>
              <a:t>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ด้วยพระวิญญาณ จงปรนนิบัติองค์พระผู้เป็นเจ้า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” 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จิตใจกระตือรือร้น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 =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ต้มให้เดือด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ทำให้ร้อน</a:t>
            </a:r>
            <a:endParaRPr lang="en-US" sz="400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h-TH" sz="4400" smtClean="0">
                <a:solidFill>
                  <a:srgbClr val="FFFF00"/>
                </a:solidFill>
                <a:latin typeface="Arial Narrow" pitchFamily="34" charset="0"/>
              </a:rPr>
              <a:t>จงส่องสว่างและให้ไฟแห่งพระวิญญาณติดอยู่เสมอในการรับใช้</a:t>
            </a:r>
            <a:endParaRPr lang="en-US" sz="440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  <p:pic>
        <p:nvPicPr>
          <p:cNvPr id="13317" name="รูปภาพ 4" descr="holy-spirit-fi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34290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09600" y="29718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chemeClr val="bg1"/>
                </a:solidFill>
              </a:rPr>
              <a:t>พระวิญญาณ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nimBg="1"/>
      <p:bldP spid="1597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6248400" cy="2286000"/>
          </a:xfrm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th-TH" sz="7200" smtClean="0">
                <a:solidFill>
                  <a:srgbClr val="99CCFF"/>
                </a:solidFill>
                <a:latin typeface="Georgia" pitchFamily="18" charset="0"/>
              </a:rPr>
              <a:t>การเต็มเปี่ยมด้วยพระวิญญาณคืออะไร</a:t>
            </a:r>
            <a:r>
              <a:rPr lang="en-US" sz="7200" smtClean="0">
                <a:solidFill>
                  <a:srgbClr val="99CCFF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895600"/>
            <a:ext cx="5638800" cy="37338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rgbClr val="FF99FF"/>
                </a:solidFill>
                <a:latin typeface="Arial Narrow" pitchFamily="34" charset="0"/>
              </a:rPr>
              <a:t>การประกอบด้วยพระวิญญาณ </a:t>
            </a:r>
          </a:p>
          <a:p>
            <a:pPr eaLnBrk="1" hangingPunct="1"/>
            <a:r>
              <a:rPr lang="th-TH" sz="5400" smtClean="0">
                <a:solidFill>
                  <a:srgbClr val="FF99FF"/>
                </a:solidFill>
                <a:latin typeface="Arial Narrow" pitchFamily="34" charset="0"/>
              </a:rPr>
              <a:t> อยู่ใต้การควบคุมและทรงนำ</a:t>
            </a:r>
          </a:p>
          <a:p>
            <a:pPr eaLnBrk="1" hangingPunct="1"/>
            <a:r>
              <a:rPr lang="th-TH" sz="5400" smtClean="0">
                <a:solidFill>
                  <a:srgbClr val="FF9933"/>
                </a:solidFill>
                <a:latin typeface="Arial Narrow" pitchFamily="34" charset="0"/>
              </a:rPr>
              <a:t>ของ </a:t>
            </a:r>
          </a:p>
          <a:p>
            <a:pPr eaLnBrk="1" hangingPunct="1"/>
            <a:r>
              <a:rPr lang="th-TH" sz="5400" b="1" smtClean="0">
                <a:solidFill>
                  <a:srgbClr val="FF9933"/>
                </a:solidFill>
                <a:latin typeface="Arial Narrow" pitchFamily="34" charset="0"/>
              </a:rPr>
              <a:t>พระวิญญาณ</a:t>
            </a:r>
            <a:endParaRPr lang="en-US" sz="5400" b="1" smtClean="0">
              <a:solidFill>
                <a:srgbClr val="FF9933"/>
              </a:solidFill>
              <a:latin typeface="Arial Narrow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  <p:bldP spid="18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470025"/>
          </a:xfrm>
          <a:solidFill>
            <a:srgbClr val="FF0000"/>
          </a:solidFill>
          <a:ln>
            <a:solidFill>
              <a:srgbClr val="00B0F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ประกอบด้วยพระวิญญาณ</a:t>
            </a:r>
            <a:endParaRPr 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667000"/>
            <a:ext cx="7696200" cy="2057400"/>
          </a:xfrm>
        </p:spPr>
        <p:txBody>
          <a:bodyPr/>
          <a:lstStyle/>
          <a:p>
            <a:pPr eaLnBrk="1" hangingPunct="1"/>
            <a:r>
              <a:rPr lang="th-TH" sz="5400" smtClean="0">
                <a:solidFill>
                  <a:srgbClr val="FF9933"/>
                </a:solidFill>
                <a:latin typeface="Arial Narrow" pitchFamily="34" charset="0"/>
              </a:rPr>
              <a:t>เต็มเปี่ยม</a:t>
            </a:r>
            <a:r>
              <a:rPr lang="th-TH" sz="5400" smtClean="0">
                <a:solidFill>
                  <a:schemeClr val="bg1"/>
                </a:solidFill>
                <a:latin typeface="Arial Narrow" pitchFamily="34" charset="0"/>
              </a:rPr>
              <a:t>และ</a:t>
            </a:r>
            <a:r>
              <a:rPr lang="th-TH" sz="5400" smtClean="0">
                <a:solidFill>
                  <a:srgbClr val="FF9933"/>
                </a:solidFill>
                <a:latin typeface="Arial Narrow" pitchFamily="34" charset="0"/>
              </a:rPr>
              <a:t>อยู่ใต้การทรงนำ</a:t>
            </a:r>
            <a:r>
              <a:rPr lang="th-TH" sz="5400" smtClean="0">
                <a:solidFill>
                  <a:schemeClr val="bg1"/>
                </a:solidFill>
                <a:latin typeface="Arial Narrow" pitchFamily="34" charset="0"/>
              </a:rPr>
              <a:t>ของพระวิญญาณ</a:t>
            </a:r>
            <a:endParaRPr lang="en-US" sz="5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5486400"/>
            <a:ext cx="9144000" cy="830263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>
                <a:solidFill>
                  <a:srgbClr val="FFFF00"/>
                </a:solidFill>
                <a:latin typeface="Arial Black" pitchFamily="34" charset="0"/>
              </a:rPr>
              <a:t>ความบริสุทธิ์-พลังแห่งชีวิต</a:t>
            </a:r>
            <a:endParaRPr lang="en-US" sz="48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.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th-TH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itchFamily="18" charset="0"/>
              </a:rPr>
              <a:t>ฤทธิ์อำนาจเพื่อการเปลี่ยนแปลง</a:t>
            </a:r>
            <a: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th-TH" sz="5400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พระวิญญาณทรงเติมเราให้เต็มเปี่ยม</a:t>
            </a:r>
            <a:endParaRPr lang="en-US" sz="5400" dirty="0" smtClean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124200"/>
            <a:ext cx="6477000" cy="1981200"/>
          </a:xfrm>
        </p:spPr>
        <p:txBody>
          <a:bodyPr/>
          <a:lstStyle/>
          <a:p>
            <a:pPr eaLnBrk="1" hangingPunct="1">
              <a:defRPr/>
            </a:pPr>
            <a:r>
              <a:rPr lang="th-TH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ngravers MT" pitchFamily="18" charset="0"/>
              </a:rPr>
              <a:t>เต็มเปี่ยมด้วยพระวิญญาณ</a:t>
            </a:r>
            <a:endParaRPr lang="en-US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886200" y="4572000"/>
            <a:ext cx="4038600" cy="8302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>
                <a:solidFill>
                  <a:srgbClr val="FF9933"/>
                </a:solidFill>
              </a:rPr>
              <a:t>กิจการ</a:t>
            </a:r>
            <a:r>
              <a:rPr lang="en-US" sz="4800" b="1">
                <a:solidFill>
                  <a:srgbClr val="FF9933"/>
                </a:solidFill>
              </a:rPr>
              <a:t> </a:t>
            </a:r>
            <a:r>
              <a:rPr lang="en-US" sz="2500" b="1">
                <a:solidFill>
                  <a:srgbClr val="FF9933"/>
                </a:solidFill>
              </a:rPr>
              <a:t>4:23-31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ChangeArrowheads="1"/>
          </p:cNvSpPr>
          <p:nvPr/>
        </p:nvSpPr>
        <p:spPr bwMode="auto">
          <a:xfrm>
            <a:off x="4876800" y="4876800"/>
            <a:ext cx="3581400" cy="914400"/>
          </a:xfrm>
          <a:prstGeom prst="wedgeRoundRectCallout">
            <a:avLst>
              <a:gd name="adj1" fmla="val -55009"/>
              <a:gd name="adj2" fmla="val -26094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800" b="1">
                <a:solidFill>
                  <a:srgbClr val="336699"/>
                </a:solidFill>
              </a:rPr>
              <a:t>To set on fire, to burn, to consume with fire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600200"/>
            <a:ext cx="5334000" cy="50292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chemeClr val="bg1"/>
                </a:solidFill>
                <a:latin typeface="Arial Narrow" pitchFamily="34" charset="0"/>
              </a:rPr>
              <a:t>ลก</a:t>
            </a: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 24:32   “</a:t>
            </a:r>
            <a:r>
              <a:rPr lang="th-TH" smtClean="0">
                <a:solidFill>
                  <a:schemeClr val="bg1"/>
                </a:solidFill>
                <a:latin typeface="Arial Narrow" pitchFamily="34" charset="0"/>
              </a:rPr>
              <a:t>เขาจึงพูดกันว่า ใจเรา</a:t>
            </a: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h-TH" sz="5400" smtClean="0">
                <a:solidFill>
                  <a:srgbClr val="FF0000"/>
                </a:solidFill>
                <a:latin typeface="Arial Narrow" pitchFamily="34" charset="0"/>
              </a:rPr>
              <a:t>รุ่มร้อนภายใน</a:t>
            </a:r>
            <a:r>
              <a:rPr lang="th-TH" sz="4400" smtClean="0">
                <a:solidFill>
                  <a:srgbClr val="00B0F0"/>
                </a:solidFill>
                <a:latin typeface="Arial Narrow" pitchFamily="34" charset="0"/>
              </a:rPr>
              <a:t>เมื่อพระองค์ตรัส</a:t>
            </a:r>
            <a:r>
              <a:rPr lang="en-US" sz="4400" smtClean="0">
                <a:solidFill>
                  <a:srgbClr val="99CCFF"/>
                </a:solidFill>
                <a:latin typeface="Arial Narrow" pitchFamily="34" charset="0"/>
              </a:rPr>
              <a:t> </a:t>
            </a:r>
            <a:r>
              <a:rPr lang="th-TH" sz="4400" smtClean="0">
                <a:solidFill>
                  <a:srgbClr val="99CCFF"/>
                </a:solidFill>
                <a:latin typeface="Arial Narrow" pitchFamily="34" charset="0"/>
              </a:rPr>
              <a:t>   </a:t>
            </a:r>
            <a:r>
              <a:rPr lang="th-TH" sz="4400" smtClean="0">
                <a:solidFill>
                  <a:schemeClr val="bg1"/>
                </a:solidFill>
                <a:latin typeface="Arial Narrow" pitchFamily="34" charset="0"/>
              </a:rPr>
              <a:t>ตาม        ทาง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และเมื่อทรงอธิบาย</a:t>
            </a:r>
            <a:r>
              <a:rPr lang="th-TH" sz="4400" b="1" smtClean="0">
                <a:solidFill>
                  <a:srgbClr val="00B0F0"/>
                </a:solidFill>
                <a:latin typeface="Arial Narrow" pitchFamily="34" charset="0"/>
              </a:rPr>
              <a:t>พระคัมภีร์      </a:t>
            </a:r>
            <a:r>
              <a:rPr lang="th-TH" smtClean="0">
                <a:solidFill>
                  <a:schemeClr val="bg1"/>
                </a:solidFill>
                <a:latin typeface="Arial Narrow" pitchFamily="34" charset="0"/>
              </a:rPr>
              <a:t>ให้เราฟังไม่ใช่หรือ</a:t>
            </a: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?” 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CCFF"/>
                </a:solidFill>
                <a:latin typeface="Arial Black" pitchFamily="34" charset="0"/>
              </a:rPr>
              <a:t>2.3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th-TH" sz="6000" b="1" smtClean="0">
                <a:solidFill>
                  <a:srgbClr val="99CCFF"/>
                </a:solidFill>
                <a:latin typeface="Georgia" pitchFamily="18" charset="0"/>
              </a:rPr>
              <a:t>เต็มล้น-เป็นไฟเพื่อพระเจ้า</a:t>
            </a:r>
            <a:endParaRPr lang="en-US" sz="6000" b="1" smtClean="0">
              <a:solidFill>
                <a:srgbClr val="99CCFF"/>
              </a:solidFill>
              <a:latin typeface="Georgia" pitchFamily="18" charset="0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4876800" y="4953000"/>
            <a:ext cx="35814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จุ       </a:t>
            </a:r>
            <a:r>
              <a:rPr lang="th-TH">
                <a:solidFill>
                  <a:srgbClr val="FF0000"/>
                </a:solidFill>
              </a:rPr>
              <a:t>จุดไฟ - เผา</a:t>
            </a:r>
            <a:r>
              <a:rPr lang="th-TH"/>
              <a:t>ด้วยไฟ</a:t>
            </a:r>
            <a:endParaRPr lang="en-US"/>
          </a:p>
        </p:txBody>
      </p:sp>
      <p:pic>
        <p:nvPicPr>
          <p:cNvPr id="17416" name="รูปภาพ 7" descr="hf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รูปภาพ 9" descr="fire-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3048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07" grpId="0" build="p"/>
      <p:bldP spid="1495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การเป็นผู้บริสุทธิ์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FFFF00"/>
                </a:solidFill>
              </a:rPr>
              <a:t>การแยกจากบาป ความอธรรม และความชั่ว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</a:rPr>
              <a:t>การอุทิศตัวแก่ความชอบธรรม ความดี  ความยุติธรรม ความไร้มลทิน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</a:rPr>
              <a:t>ความบริสุทธิ์เป็นพระลักษณะนิรันดร์ของพระเจ้า</a:t>
            </a: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</a:rPr>
              <a:t>ความบริสุทธิ์ของพระเจ้าไม่เคยเปลี่ยนแปลง</a:t>
            </a:r>
            <a:endParaRPr lang="en-US" sz="4000" b="1" smtClean="0">
              <a:solidFill>
                <a:srgbClr val="FFFF00"/>
              </a:solidFill>
            </a:endParaRPr>
          </a:p>
          <a:p>
            <a:pPr eaLnBrk="1" hangingPunct="1"/>
            <a:r>
              <a:rPr lang="th-TH" sz="4000" b="1" smtClean="0">
                <a:solidFill>
                  <a:srgbClr val="FFFF00"/>
                </a:solidFill>
              </a:rPr>
              <a:t>มือสะอาดและใจบริสุทธิ์จะได้รับพระพร(สดด </a:t>
            </a:r>
            <a:r>
              <a:rPr lang="en-US" sz="4000" b="1" smtClean="0">
                <a:solidFill>
                  <a:srgbClr val="FFFF00"/>
                </a:solidFill>
              </a:rPr>
              <a:t>24:4-5</a:t>
            </a:r>
            <a:r>
              <a:rPr lang="th-TH" sz="4000" b="1" smtClean="0">
                <a:solidFill>
                  <a:srgbClr val="FFFF00"/>
                </a:solidFill>
              </a:rPr>
              <a:t>)</a:t>
            </a:r>
            <a:endParaRPr lang="en-US" sz="40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200342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99CCFF"/>
                </a:solidFill>
                <a:latin typeface="Engravers MT" pitchFamily="18" charset="0"/>
              </a:rPr>
              <a:t>พลังอำนาจที่ถูกปฏิเสธ</a:t>
            </a:r>
            <a:r>
              <a:rPr lang="en-US" sz="6600" dirty="0" smtClean="0">
                <a:solidFill>
                  <a:srgbClr val="00B0F0"/>
                </a:solidFill>
                <a:latin typeface="Georgia" pitchFamily="18" charset="0"/>
              </a:rPr>
              <a:t/>
            </a:r>
            <a:br>
              <a:rPr lang="en-US" sz="6600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th-TH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ผู้เชื่อ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  <a:r>
              <a:rPr lang="th-TH" sz="5400" dirty="0" smtClean="0">
                <a:solidFill>
                  <a:srgbClr val="FFFF00"/>
                </a:solidFill>
                <a:latin typeface="Arial Narrow" pitchFamily="34" charset="0"/>
              </a:rPr>
              <a:t>ดับพระวิญญาณ</a:t>
            </a:r>
            <a:endParaRPr lang="en-US" sz="54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67000"/>
            <a:ext cx="8534400" cy="17526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th-TH" sz="4000" smtClean="0">
                <a:solidFill>
                  <a:schemeClr val="bg1"/>
                </a:solidFill>
                <a:latin typeface="Georgia" pitchFamily="18" charset="0"/>
              </a:rPr>
              <a:t>                 </a:t>
            </a:r>
            <a:r>
              <a:rPr lang="th-TH" sz="4000" b="1" smtClean="0">
                <a:solidFill>
                  <a:srgbClr val="FF0000"/>
                </a:solidFill>
                <a:latin typeface="Georgia" pitchFamily="18" charset="0"/>
              </a:rPr>
              <a:t>การพิพากษาด้วยไฟ</a:t>
            </a:r>
            <a:endParaRPr lang="en-US" sz="4000" b="1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819400" y="3505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th-TH" sz="4800">
                <a:solidFill>
                  <a:schemeClr val="bg1"/>
                </a:solidFill>
              </a:rPr>
              <a:t>วว </a:t>
            </a:r>
            <a:r>
              <a:rPr lang="en-US" sz="2800">
                <a:solidFill>
                  <a:schemeClr val="bg1"/>
                </a:solidFill>
              </a:rPr>
              <a:t>8:1- 6</a:t>
            </a:r>
          </a:p>
        </p:txBody>
      </p:sp>
      <p:pic>
        <p:nvPicPr>
          <p:cNvPr id="19461" name="รูปภาพ 5" descr="holy20spirit20fire20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8000" b="1" smtClean="0">
                <a:solidFill>
                  <a:srgbClr val="FFFF00"/>
                </a:solidFill>
              </a:rPr>
              <a:t>คำเตือนสติของเปาโล</a:t>
            </a:r>
            <a:endParaRPr lang="en-US" sz="8000" b="1" smtClean="0">
              <a:solidFill>
                <a:srgbClr val="FFFF00"/>
              </a:solidFill>
            </a:endParaRPr>
          </a:p>
        </p:txBody>
      </p:sp>
      <p:sp>
        <p:nvSpPr>
          <p:cNvPr id="2048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221163"/>
          </a:xfrm>
        </p:spPr>
        <p:txBody>
          <a:bodyPr/>
          <a:lstStyle/>
          <a:p>
            <a:pPr>
              <a:buFontTx/>
              <a:buNone/>
            </a:pPr>
            <a:r>
              <a:rPr lang="th-TH" sz="5400" smtClean="0">
                <a:solidFill>
                  <a:srgbClr val="FFFF00"/>
                </a:solidFill>
              </a:rPr>
              <a:t>    </a:t>
            </a:r>
            <a:r>
              <a:rPr lang="th-TH" sz="5400" smtClean="0">
                <a:solidFill>
                  <a:srgbClr val="00B050"/>
                </a:solidFill>
              </a:rPr>
              <a:t>( </a:t>
            </a:r>
            <a:r>
              <a:rPr lang="en-US" sz="5400" smtClean="0">
                <a:solidFill>
                  <a:srgbClr val="00B050"/>
                </a:solidFill>
              </a:rPr>
              <a:t>1</a:t>
            </a:r>
            <a:r>
              <a:rPr lang="th-TH" sz="5400" smtClean="0">
                <a:solidFill>
                  <a:srgbClr val="00B050"/>
                </a:solidFill>
              </a:rPr>
              <a:t> เธสะโลนิกา </a:t>
            </a:r>
            <a:r>
              <a:rPr lang="en-US" sz="5400" smtClean="0">
                <a:solidFill>
                  <a:srgbClr val="00B050"/>
                </a:solidFill>
              </a:rPr>
              <a:t>5:16-23</a:t>
            </a:r>
            <a:r>
              <a:rPr lang="th-TH" sz="5400" smtClean="0">
                <a:solidFill>
                  <a:srgbClr val="00B050"/>
                </a:solidFill>
              </a:rPr>
              <a:t>)</a:t>
            </a:r>
            <a:endParaRPr lang="en-US" sz="5400" smtClean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th-TH" sz="6000" smtClean="0">
                <a:solidFill>
                  <a:srgbClr val="FFFF00"/>
                </a:solidFill>
              </a:rPr>
              <a:t>  </a:t>
            </a:r>
            <a:r>
              <a:rPr lang="en-US" sz="6000" smtClean="0">
                <a:solidFill>
                  <a:srgbClr val="FFFF00"/>
                </a:solidFill>
              </a:rPr>
              <a:t>16</a:t>
            </a:r>
            <a:r>
              <a:rPr lang="th-TH" sz="6000" smtClean="0">
                <a:solidFill>
                  <a:srgbClr val="FFFF00"/>
                </a:solidFill>
              </a:rPr>
              <a:t> จงชื่นบานอยู่เสมอ</a:t>
            </a:r>
          </a:p>
          <a:p>
            <a:pPr>
              <a:buFontTx/>
              <a:buNone/>
            </a:pPr>
            <a:r>
              <a:rPr lang="th-TH" sz="6000" smtClean="0">
                <a:solidFill>
                  <a:srgbClr val="FFFF00"/>
                </a:solidFill>
              </a:rPr>
              <a:t>	 </a:t>
            </a:r>
            <a:r>
              <a:rPr lang="en-US" sz="6000" smtClean="0">
                <a:solidFill>
                  <a:srgbClr val="FFFF00"/>
                </a:solidFill>
              </a:rPr>
              <a:t>17 </a:t>
            </a:r>
            <a:r>
              <a:rPr lang="th-TH" sz="6000" smtClean="0">
                <a:solidFill>
                  <a:srgbClr val="FFFF00"/>
                </a:solidFill>
              </a:rPr>
              <a:t>จงอธิษฐานอย่างสม่ำเสมอ</a:t>
            </a:r>
          </a:p>
          <a:p>
            <a:pPr>
              <a:buFontTx/>
              <a:buNone/>
            </a:pPr>
            <a:r>
              <a:rPr lang="th-TH" sz="6000" smtClean="0">
                <a:solidFill>
                  <a:srgbClr val="FFFF00"/>
                </a:solidFill>
              </a:rPr>
              <a:t>	 </a:t>
            </a:r>
            <a:r>
              <a:rPr lang="en-US" sz="6000" smtClean="0">
                <a:solidFill>
                  <a:srgbClr val="FFFF00"/>
                </a:solidFill>
              </a:rPr>
              <a:t>18 </a:t>
            </a:r>
            <a:r>
              <a:rPr lang="th-TH" sz="6000" smtClean="0">
                <a:solidFill>
                  <a:srgbClr val="FFFF00"/>
                </a:solidFill>
              </a:rPr>
              <a:t>จงขอบพระคุณในทุกกรณี</a:t>
            </a:r>
          </a:p>
          <a:p>
            <a:endParaRPr lang="en-US" sz="6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solidFill>
                  <a:schemeClr val="bg1"/>
                </a:solidFill>
              </a:rPr>
              <a:t>ยอห์นผู้ให้รับบัพติศมาประกาศ </a:t>
            </a:r>
            <a:r>
              <a:rPr lang="th-TH" smtClean="0">
                <a:solidFill>
                  <a:srgbClr val="99CCFF"/>
                </a:solidFill>
              </a:rPr>
              <a:t>(มธ </a:t>
            </a:r>
            <a:r>
              <a:rPr lang="en-US" smtClean="0">
                <a:solidFill>
                  <a:srgbClr val="99CCFF"/>
                </a:solidFill>
              </a:rPr>
              <a:t>3:11</a:t>
            </a:r>
            <a:r>
              <a:rPr lang="th-TH" smtClean="0">
                <a:solidFill>
                  <a:srgbClr val="99CCFF"/>
                </a:solidFill>
              </a:rPr>
              <a:t>)</a:t>
            </a:r>
            <a:endParaRPr lang="en-US" smtClean="0">
              <a:solidFill>
                <a:srgbClr val="99CCFF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7543800" cy="31702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FF00"/>
                </a:solidFill>
              </a:rPr>
              <a:t>“เราให้เจ้าทั้งหลายรับบัพติศมาด้วยน้ำ แสดงว่ากลับใจใหม่ก็จริง แต่พระองค์ผู้จะมาภายหลังเรา ทรงมีอิทธิฤทธิ์ยิ่งกว่าเราอีก .......... พระองค์จะทรงให้เจ้าทั้งหลายรับบัพติศมาด้วย</a:t>
            </a:r>
            <a:r>
              <a:rPr lang="th-TH" b="1">
                <a:solidFill>
                  <a:srgbClr val="99CCFF"/>
                </a:solidFill>
              </a:rPr>
              <a:t>พระวิญญาณบริสุทธิ์และด้วยไฟ</a:t>
            </a:r>
            <a:endParaRPr lang="en-US" b="1">
              <a:solidFill>
                <a:srgbClr val="99CCFF"/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143000" y="5410200"/>
            <a:ext cx="701040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99CCFF"/>
                </a:solidFill>
              </a:rPr>
              <a:t>   สิ่งจำเป็นสำหรับการดำเนินชีวิตและการรับใช้</a:t>
            </a:r>
            <a:endParaRPr lang="en-US" b="1">
              <a:solidFill>
                <a:srgbClr val="99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629400" cy="1143000"/>
          </a:xfrm>
          <a:ln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99FF"/>
                </a:solidFill>
                <a:latin typeface="Georgia" pitchFamily="18" charset="0"/>
              </a:rPr>
              <a:t>1 </a:t>
            </a:r>
            <a:r>
              <a:rPr lang="th-TH" sz="6600" b="1" smtClean="0">
                <a:solidFill>
                  <a:srgbClr val="FF99FF"/>
                </a:solidFill>
                <a:latin typeface="Georgia" pitchFamily="18" charset="0"/>
              </a:rPr>
              <a:t>เธสะโลนิกา</a:t>
            </a:r>
            <a:r>
              <a:rPr lang="en-US" sz="6600" b="1" smtClean="0">
                <a:solidFill>
                  <a:srgbClr val="FF99FF"/>
                </a:solidFill>
                <a:latin typeface="Georgia" pitchFamily="18" charset="0"/>
              </a:rPr>
              <a:t> </a:t>
            </a:r>
            <a:r>
              <a:rPr lang="en-US" sz="4200" b="1" smtClean="0">
                <a:solidFill>
                  <a:srgbClr val="FF99FF"/>
                </a:solidFill>
                <a:latin typeface="Georgia" pitchFamily="18" charset="0"/>
              </a:rPr>
              <a:t>5:16-23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8001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000">
                <a:solidFill>
                  <a:srgbClr val="FF9933"/>
                </a:solidFill>
              </a:rPr>
              <a:t>19</a:t>
            </a:r>
            <a:r>
              <a:rPr lang="en-US" sz="6000">
                <a:solidFill>
                  <a:schemeClr val="bg1"/>
                </a:solidFill>
              </a:rPr>
              <a:t> </a:t>
            </a:r>
            <a:r>
              <a:rPr lang="th-TH" sz="6000">
                <a:solidFill>
                  <a:srgbClr val="FFC000"/>
                </a:solidFill>
              </a:rPr>
              <a:t>อย่าขัดขวาง(อย่าดับไฟ)พระวิญญาณ</a:t>
            </a:r>
            <a:endParaRPr lang="en-US" sz="6000">
              <a:solidFill>
                <a:srgbClr val="FFC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6000">
                <a:solidFill>
                  <a:schemeClr val="bg1"/>
                </a:solidFill>
              </a:rPr>
              <a:t> 20 </a:t>
            </a:r>
            <a:r>
              <a:rPr lang="th-TH" sz="6000">
                <a:solidFill>
                  <a:schemeClr val="bg1"/>
                </a:solidFill>
              </a:rPr>
              <a:t>อย่าดูหมิ่นถ้อยคำของผู้เผยพระวจนะ</a:t>
            </a:r>
            <a:endParaRPr lang="en-US" sz="60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6000">
                <a:solidFill>
                  <a:schemeClr val="bg1"/>
                </a:solidFill>
              </a:rPr>
              <a:t> </a:t>
            </a:r>
            <a:r>
              <a:rPr lang="en-US" sz="6000">
                <a:solidFill>
                  <a:srgbClr val="FF99FF"/>
                </a:solidFill>
              </a:rPr>
              <a:t>21 </a:t>
            </a:r>
            <a:r>
              <a:rPr lang="th-TH" sz="6000">
                <a:solidFill>
                  <a:srgbClr val="FF99FF"/>
                </a:solidFill>
              </a:rPr>
              <a:t>จงพิสูจน์ทุกสิ่ง</a:t>
            </a:r>
            <a:endParaRPr lang="en-US" sz="6000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54864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rabicPeriod" startAt="22"/>
              <a:defRPr/>
            </a:pPr>
            <a:r>
              <a:rPr lang="en-US" sz="2800" dirty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th-TH" sz="4400" dirty="0">
                <a:solidFill>
                  <a:srgbClr val="FF9933"/>
                </a:solidFill>
                <a:latin typeface="Arial" charset="0"/>
              </a:rPr>
              <a:t>จงเว้นเสียจากสิ่งที่ชั่วทุกอย่าง</a:t>
            </a:r>
            <a:endParaRPr lang="en-US" sz="4400" dirty="0">
              <a:solidFill>
                <a:srgbClr val="FF9933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</a:rPr>
              <a:t>23 </a:t>
            </a:r>
            <a:r>
              <a:rPr lang="th-TH" sz="4400" dirty="0">
                <a:solidFill>
                  <a:srgbClr val="FFFF00"/>
                </a:solidFill>
                <a:latin typeface="Arial" charset="0"/>
              </a:rPr>
              <a:t>ขอให้พระเจ้าแห่งสันติสุขทรง</a:t>
            </a:r>
            <a:r>
              <a:rPr lang="th-TH" sz="4400" dirty="0">
                <a:solidFill>
                  <a:srgbClr val="00B0F0"/>
                </a:solidFill>
                <a:latin typeface="Arial" charset="0"/>
              </a:rPr>
              <a:t>ชำระท่านทั้งหลายให้เป็นคน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บริสุทธิ์หมดจด </a:t>
            </a:r>
            <a:r>
              <a:rPr lang="th-TH" sz="4400" dirty="0">
                <a:solidFill>
                  <a:srgbClr val="FFFF00"/>
                </a:solidFill>
                <a:latin typeface="Arial" charset="0"/>
              </a:rPr>
              <a:t>และทรง</a:t>
            </a:r>
            <a:r>
              <a:rPr lang="th-TH" sz="4400" dirty="0">
                <a:solidFill>
                  <a:srgbClr val="00B0F0"/>
                </a:solidFill>
                <a:latin typeface="Arial" charset="0"/>
              </a:rPr>
              <a:t>รักษาทั้งวิญญาณ จิตใจ และร่างกาย</a:t>
            </a:r>
            <a:r>
              <a:rPr lang="th-TH" sz="4400" dirty="0">
                <a:solidFill>
                  <a:srgbClr val="FFFF00"/>
                </a:solidFill>
                <a:latin typeface="Arial" charset="0"/>
              </a:rPr>
              <a:t>ของท่านไว้ให้</a:t>
            </a:r>
            <a:r>
              <a:rPr lang="th-TH" sz="4400" dirty="0">
                <a:solidFill>
                  <a:srgbClr val="00B0F0"/>
                </a:solidFill>
                <a:latin typeface="Arial" charset="0"/>
              </a:rPr>
              <a:t>ปราศจากการติเตียน </a:t>
            </a:r>
            <a:r>
              <a:rPr lang="th-TH" sz="4400" dirty="0">
                <a:solidFill>
                  <a:srgbClr val="FFFF00"/>
                </a:solidFill>
                <a:latin typeface="Arial" charset="0"/>
              </a:rPr>
              <a:t>จนถึงวันที่พระเยซูคริสต์องค์พระผู้เป็นเจ้าของเราจะเสด็จมา</a:t>
            </a:r>
            <a:endParaRPr lang="en-US" sz="4400" dirty="0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defRPr/>
            </a:pPr>
            <a:endParaRPr lang="en-US" sz="27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531" name="รูปภาพ 2" descr="dove_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251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7200" y="4648200"/>
            <a:ext cx="2514600" cy="17541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  ทรงชำระ</a:t>
            </a:r>
          </a:p>
          <a:p>
            <a:r>
              <a:rPr lang="th-TH" sz="5400" b="1">
                <a:solidFill>
                  <a:schemeClr val="bg1"/>
                </a:solidFill>
              </a:rPr>
              <a:t> ให้บริสุทธิ์</a:t>
            </a:r>
            <a:endParaRPr 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1600200"/>
            <a:ext cx="6096000" cy="502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B0F0"/>
                </a:solidFill>
                <a:latin typeface="Arial Narrow" pitchFamily="34" charset="0"/>
              </a:rPr>
              <a:t>2 </a:t>
            </a:r>
            <a:r>
              <a:rPr lang="th-TH" sz="4400" smtClean="0">
                <a:solidFill>
                  <a:srgbClr val="00B0F0"/>
                </a:solidFill>
                <a:latin typeface="Arial Narrow" pitchFamily="34" charset="0"/>
              </a:rPr>
              <a:t>ทิโมธี</a:t>
            </a:r>
            <a:r>
              <a:rPr lang="en-US" sz="4400" smtClean="0">
                <a:solidFill>
                  <a:srgbClr val="00B0F0"/>
                </a:solidFill>
                <a:latin typeface="Arial Narrow" pitchFamily="34" charset="0"/>
              </a:rPr>
              <a:t> </a:t>
            </a:r>
            <a:r>
              <a:rPr lang="en-US" sz="5400" smtClean="0">
                <a:solidFill>
                  <a:srgbClr val="00B0F0"/>
                </a:solidFill>
                <a:latin typeface="Arial Narrow" pitchFamily="34" charset="0"/>
              </a:rPr>
              <a:t>1:6   </a:t>
            </a:r>
            <a:r>
              <a:rPr lang="en-US" sz="5400" smtClean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th-TH" sz="5400" smtClean="0">
                <a:solidFill>
                  <a:schemeClr val="bg1"/>
                </a:solidFill>
                <a:latin typeface="Arial Narrow" pitchFamily="34" charset="0"/>
              </a:rPr>
              <a:t>เพราะเหตุนี้ข้าพเจ้าจึงขอเตือนความจำท่านว่า ของประทานของพระเจ้าที่มีในตัวท่านโดยผ่านทางการวางมือของข้าพเจ้านั้น</a:t>
            </a:r>
            <a:r>
              <a:rPr lang="th-TH" sz="5400" smtClean="0">
                <a:solidFill>
                  <a:srgbClr val="FFFF00"/>
                </a:solidFill>
                <a:latin typeface="Arial Narrow" pitchFamily="34" charset="0"/>
              </a:rPr>
              <a:t>จงทำให้รุ่งเรืองขึ้น</a:t>
            </a:r>
            <a:r>
              <a:rPr lang="en-US" sz="5400" smtClean="0">
                <a:solidFill>
                  <a:schemeClr val="bg1"/>
                </a:solidFill>
                <a:latin typeface="Arial Narrow" pitchFamily="34" charset="0"/>
              </a:rPr>
              <a:t>”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. &gt;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sz="5400" smtClean="0">
                <a:solidFill>
                  <a:srgbClr val="99CCFF"/>
                </a:solidFill>
                <a:latin typeface="Georgia" pitchFamily="18" charset="0"/>
              </a:rPr>
              <a:t>ทุกคนรับผิดชอบของประทานของตนเอง</a:t>
            </a:r>
            <a:endParaRPr lang="en-US" sz="5400" smtClean="0">
              <a:solidFill>
                <a:srgbClr val="99CCFF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/>
      <p:bldP spid="1617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4099" name="ตัวยึดเนื้อหา 3" descr="fir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209800" y="3733800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พระวิญญาณและไฟ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134600" y="64770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เ</a:t>
            </a:r>
            <a:endParaRPr lang="en-US" dirty="0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flipH="1">
            <a:off x="762000" y="5486400"/>
            <a:ext cx="7848600" cy="708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chemeClr val="bg1"/>
                </a:solidFill>
              </a:rPr>
              <a:t>   </a:t>
            </a:r>
            <a:r>
              <a:rPr lang="th-TH" b="1">
                <a:solidFill>
                  <a:schemeClr val="bg1"/>
                </a:solidFill>
              </a:rPr>
              <a:t>เคล็ดลับสำหรับชีวิตคริสเตียนที่ประสบความสำเร็จ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smtClean="0">
                <a:solidFill>
                  <a:schemeClr val="bg1"/>
                </a:solidFill>
              </a:rPr>
              <a:t>สัญญาจะทรงประทานพระวิญญาณบริสุทธิ์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th-TH" smtClean="0"/>
          </a:p>
        </p:txBody>
      </p:sp>
      <p:pic>
        <p:nvPicPr>
          <p:cNvPr id="5124" name="รูปภาพ 5" descr="holy20spirit20fire20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990600" y="2057400"/>
            <a:ext cx="723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กจ </a:t>
            </a:r>
            <a:r>
              <a:rPr lang="en-US"/>
              <a:t>2:17</a:t>
            </a:r>
            <a:r>
              <a:rPr lang="th-TH"/>
              <a:t> </a:t>
            </a:r>
            <a:r>
              <a:rPr lang="th-TH" b="1"/>
              <a:t>พระเจ้าตรัสว่าในวาระสุดท้าย เราจะเทฤทธิ์เดชแห่งพระวิญญาณของเราโปรดประทานแก่มนุษย์ทั้งปวง”</a:t>
            </a:r>
            <a:endParaRPr lang="en-US" b="1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990600" y="4648200"/>
            <a:ext cx="723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กจ </a:t>
            </a:r>
            <a:r>
              <a:rPr lang="en-US"/>
              <a:t>1:8</a:t>
            </a:r>
            <a:r>
              <a:rPr lang="th-TH"/>
              <a:t> </a:t>
            </a:r>
            <a:r>
              <a:rPr lang="th-TH" b="1"/>
              <a:t>แต่ท่านทั้งหลายจะได้รับพระราชทานฤทธิ์เดช เมื่อพระวิญญาณบริสุทธิ์จะเสด็จมาเหนือท่าน และท่านทั้งหลายจะเป็นพยานฝ่านเรา....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smtClean="0">
                <a:solidFill>
                  <a:srgbClr val="FFFF99"/>
                </a:solidFill>
              </a:rPr>
              <a:t>ความแตกต่างระหว่างน้ำและไฟ</a:t>
            </a:r>
            <a:endParaRPr lang="en-US" sz="5400" smtClean="0">
              <a:solidFill>
                <a:srgbClr val="FFFF99"/>
              </a:solidFill>
            </a:endParaRPr>
          </a:p>
        </p:txBody>
      </p:sp>
      <p:pic>
        <p:nvPicPr>
          <p:cNvPr id="6147" name="รูปภาพ 2" descr="water and fi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7239000" y="6096000"/>
            <a:ext cx="457200" cy="198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162800" y="5638800"/>
            <a:ext cx="838200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6150" name="รูปภาพ 5" descr="bap in w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0"/>
            <a:ext cx="205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รูปภาพ 6" descr="bap in fi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447800"/>
            <a:ext cx="2209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0"/>
            <a:ext cx="5334000" cy="5105400"/>
          </a:xfrm>
        </p:spPr>
        <p:txBody>
          <a:bodyPr/>
          <a:lstStyle/>
          <a:p>
            <a:pPr eaLnBrk="1" hangingPunct="1"/>
            <a:r>
              <a:rPr lang="th-TH" sz="4800" smtClean="0">
                <a:solidFill>
                  <a:srgbClr val="00B0F0"/>
                </a:solidFill>
                <a:latin typeface="Arial Narrow" pitchFamily="34" charset="0"/>
              </a:rPr>
              <a:t>มัทธิว</a:t>
            </a:r>
            <a:r>
              <a:rPr lang="en-US" smtClean="0">
                <a:solidFill>
                  <a:srgbClr val="00B0F0"/>
                </a:solidFill>
                <a:latin typeface="Arial Narrow" pitchFamily="34" charset="0"/>
              </a:rPr>
              <a:t> 3:11  </a:t>
            </a:r>
            <a:r>
              <a:rPr lang="en-US" sz="6000" smtClean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th-TH" sz="6000" smtClean="0">
                <a:solidFill>
                  <a:schemeClr val="bg1"/>
                </a:solidFill>
                <a:latin typeface="Arial Narrow" pitchFamily="34" charset="0"/>
              </a:rPr>
              <a:t>พระองค์จะทรงให้พวกท่านรับ</a:t>
            </a:r>
            <a:r>
              <a:rPr lang="th-TH" sz="6000" smtClean="0">
                <a:solidFill>
                  <a:srgbClr val="FF0000"/>
                </a:solidFill>
                <a:latin typeface="Arial Narrow" pitchFamily="34" charset="0"/>
              </a:rPr>
              <a:t>บัพติศมา</a:t>
            </a:r>
            <a:r>
              <a:rPr lang="th-TH" sz="6000" smtClean="0">
                <a:solidFill>
                  <a:schemeClr val="bg1"/>
                </a:solidFill>
                <a:latin typeface="Arial Narrow" pitchFamily="34" charset="0"/>
              </a:rPr>
              <a:t>ด้วย</a:t>
            </a:r>
            <a:r>
              <a:rPr lang="th-TH" sz="6000" smtClean="0">
                <a:solidFill>
                  <a:srgbClr val="00B0F0"/>
                </a:solidFill>
                <a:latin typeface="Arial Narrow" pitchFamily="34" charset="0"/>
              </a:rPr>
              <a:t>พระวิญญาณบริสุทธิ์</a:t>
            </a:r>
            <a:r>
              <a:rPr lang="th-TH" sz="6000" smtClean="0">
                <a:solidFill>
                  <a:schemeClr val="bg1"/>
                </a:solidFill>
                <a:latin typeface="Arial Narrow" pitchFamily="34" charset="0"/>
              </a:rPr>
              <a:t>และด้วย</a:t>
            </a:r>
            <a:r>
              <a:rPr lang="th-TH" sz="6000" smtClean="0">
                <a:solidFill>
                  <a:srgbClr val="FFFF00"/>
                </a:solidFill>
                <a:latin typeface="Arial Narrow" pitchFamily="34" charset="0"/>
              </a:rPr>
              <a:t>ไฟ</a:t>
            </a:r>
            <a:r>
              <a:rPr lang="en-US" sz="6000" smtClean="0">
                <a:solidFill>
                  <a:srgbClr val="FFFF00"/>
                </a:solidFill>
                <a:latin typeface="Arial Narrow" pitchFamily="34" charset="0"/>
              </a:rPr>
              <a:t>”</a:t>
            </a:r>
          </a:p>
          <a:p>
            <a:pPr eaLnBrk="1" hangingPunct="1"/>
            <a:endParaRPr lang="en-US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CCFF"/>
                </a:solidFill>
                <a:latin typeface="Arial Black" pitchFamily="34" charset="0"/>
              </a:rPr>
              <a:t>2.1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th-TH" sz="6000" smtClean="0">
                <a:solidFill>
                  <a:srgbClr val="99CCFF"/>
                </a:solidFill>
                <a:latin typeface="Georgia" pitchFamily="18" charset="0"/>
              </a:rPr>
              <a:t>พระราชกิจของพระเยซู</a:t>
            </a:r>
            <a:endParaRPr lang="en-US" sz="6000" smtClean="0">
              <a:solidFill>
                <a:srgbClr val="99CCFF"/>
              </a:solidFill>
              <a:latin typeface="Georgia" pitchFamily="18" charset="0"/>
            </a:endParaRPr>
          </a:p>
        </p:txBody>
      </p:sp>
      <p:pic>
        <p:nvPicPr>
          <p:cNvPr id="7174" name="รูปภาพ 5" descr="h f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97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  <p:bldP spid="1515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0"/>
            <a:ext cx="5334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44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“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…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พระเจ้าผู้ซึ่งเจ้าแสวงหาจะเสด็จมา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…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”</a:t>
            </a:r>
            <a:endParaRPr lang="en-US" sz="400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r>
              <a:rPr lang="en-US" sz="44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th-TH" sz="44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“แต่ใครจะทนอยู่ได้ในวันที่ท่านมา...</a:t>
            </a:r>
            <a:r>
              <a:rPr lang="th-TH" sz="4000" smtClean="0">
                <a:solidFill>
                  <a:srgbClr val="FFFF00"/>
                </a:solidFill>
                <a:latin typeface="Arial Narrow" pitchFamily="34" charset="0"/>
              </a:rPr>
              <a:t>ท่านเป็นประดุจไฟถลุงแร่และประดุจสบู่ของช่างซักฟอก”</a:t>
            </a:r>
          </a:p>
          <a:p>
            <a:pPr eaLnBrk="1" hangingPunct="1">
              <a:buFontTx/>
              <a:buNone/>
            </a:pP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60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400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“...และท่าน</a:t>
            </a:r>
            <a:r>
              <a:rPr lang="th-TH" sz="4000" smtClean="0">
                <a:solidFill>
                  <a:srgbClr val="FFFF00"/>
                </a:solidFill>
                <a:latin typeface="Arial Narrow" pitchFamily="34" charset="0"/>
              </a:rPr>
              <a:t>จะชำระ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บุตรหลานของเลวี</a:t>
            </a:r>
            <a:r>
              <a:rPr lang="th-TH" sz="4000" smtClean="0">
                <a:solidFill>
                  <a:srgbClr val="FFFF00"/>
                </a:solidFill>
                <a:latin typeface="Arial Narrow" pitchFamily="34" charset="0"/>
              </a:rPr>
              <a:t>ให้บริสุทธิ์ </a:t>
            </a:r>
            <a:r>
              <a:rPr lang="th-TH" sz="4000" smtClean="0">
                <a:solidFill>
                  <a:schemeClr val="bg1"/>
                </a:solidFill>
                <a:latin typeface="Arial Narrow" pitchFamily="34" charset="0"/>
              </a:rPr>
              <a:t>...”</a:t>
            </a:r>
            <a:endParaRPr lang="en-US" sz="4000" smtClean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r>
              <a:rPr lang="th-TH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594360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CCFF"/>
                </a:solidFill>
                <a:latin typeface="Arial Black" pitchFamily="34" charset="0"/>
              </a:rPr>
              <a:t>2.1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th-TH" sz="6000" smtClean="0">
                <a:solidFill>
                  <a:srgbClr val="99CCFF"/>
                </a:solidFill>
                <a:latin typeface="Georgia" pitchFamily="18" charset="0"/>
              </a:rPr>
              <a:t>มาลาคี </a:t>
            </a:r>
            <a:r>
              <a:rPr lang="en-US" sz="6000" smtClean="0">
                <a:solidFill>
                  <a:srgbClr val="99CCFF"/>
                </a:solidFill>
                <a:latin typeface="Georgia" pitchFamily="18" charset="0"/>
              </a:rPr>
              <a:t>3:1-3</a:t>
            </a:r>
          </a:p>
        </p:txBody>
      </p:sp>
      <p:pic>
        <p:nvPicPr>
          <p:cNvPr id="8198" name="รูปภาพ 5" descr="h f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971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1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  <p:bldP spid="151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1981200"/>
          </a:xfrm>
          <a:noFill/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99CCFF"/>
                </a:solidFill>
                <a:latin typeface="Georgia" pitchFamily="18" charset="0"/>
              </a:rPr>
              <a:t>“</a:t>
            </a:r>
            <a:r>
              <a:rPr lang="th-TH" sz="6000" smtClean="0">
                <a:solidFill>
                  <a:srgbClr val="99CCFF"/>
                </a:solidFill>
                <a:latin typeface="Georgia" pitchFamily="18" charset="0"/>
              </a:rPr>
              <a:t>พระวิญญาณอยู่ที่ใด </a:t>
            </a:r>
            <a:r>
              <a:rPr lang="th-TH" sz="6000" b="1" smtClean="0">
                <a:solidFill>
                  <a:srgbClr val="FF0000"/>
                </a:solidFill>
                <a:latin typeface="Georgia" pitchFamily="18" charset="0"/>
              </a:rPr>
              <a:t>ไฟ</a:t>
            </a:r>
            <a:r>
              <a:rPr lang="th-TH" sz="6000" smtClean="0">
                <a:solidFill>
                  <a:srgbClr val="99CCFF"/>
                </a:solidFill>
                <a:latin typeface="Georgia" pitchFamily="18" charset="0"/>
              </a:rPr>
              <a:t>จะเผาผลาญที่นั้น</a:t>
            </a:r>
            <a:r>
              <a:rPr lang="en-US" sz="6000" smtClean="0">
                <a:solidFill>
                  <a:srgbClr val="99CCFF"/>
                </a:solidFill>
                <a:latin typeface="Georgia" pitchFamily="18" charset="0"/>
              </a:rPr>
              <a:t>" </a:t>
            </a:r>
            <a:r>
              <a:rPr lang="en-US" sz="4100" smtClean="0">
                <a:solidFill>
                  <a:srgbClr val="99CCFF"/>
                </a:solidFill>
                <a:latin typeface="Georgia" pitchFamily="18" charset="0"/>
              </a:rPr>
              <a:t/>
            </a:r>
            <a:br>
              <a:rPr lang="en-US" sz="4100" smtClean="0">
                <a:solidFill>
                  <a:srgbClr val="99CCFF"/>
                </a:solidFill>
                <a:latin typeface="Georgia" pitchFamily="18" charset="0"/>
              </a:rPr>
            </a:br>
            <a:endParaRPr lang="en-US" sz="4100" smtClean="0">
              <a:solidFill>
                <a:srgbClr val="99CCFF"/>
              </a:solidFill>
              <a:latin typeface="Georgia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9CCFF"/>
                </a:solidFill>
                <a:latin typeface="Arial Black" pitchFamily="34" charset="0"/>
              </a:rPr>
              <a:t>2.1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  <p:pic>
        <p:nvPicPr>
          <p:cNvPr id="9221" name="รูปภาพ 4" descr="hf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066800" y="2438400"/>
            <a:ext cx="723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99FF"/>
                </a:solidFill>
              </a:rPr>
              <a:t>“องค์พระผู้เป็นเจ้าทรงเป็นพระวิญญาณ และองค์พระวิญญาณขององค์พระผู้เป็นเจ้าทรงอยู่ที่ไหน เสรีภาพก็มีอยู่ที่นั่น” </a:t>
            </a:r>
            <a:r>
              <a:rPr lang="en-US" b="1">
                <a:solidFill>
                  <a:srgbClr val="FF99FF"/>
                </a:solidFill>
              </a:rPr>
              <a:t>  </a:t>
            </a:r>
            <a:r>
              <a:rPr lang="en-US">
                <a:solidFill>
                  <a:srgbClr val="FF0000"/>
                </a:solidFill>
              </a:rPr>
              <a:t>2 </a:t>
            </a:r>
            <a:r>
              <a:rPr lang="th-TH">
                <a:solidFill>
                  <a:srgbClr val="FF0000"/>
                </a:solidFill>
              </a:rPr>
              <a:t>คร </a:t>
            </a:r>
            <a:r>
              <a:rPr lang="en-US">
                <a:solidFill>
                  <a:srgbClr val="FF0000"/>
                </a:solidFill>
              </a:rPr>
              <a:t>3:17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848600" cy="2286000"/>
          </a:xfrm>
          <a:noFill/>
        </p:spPr>
        <p:txBody>
          <a:bodyPr/>
          <a:lstStyle/>
          <a:p>
            <a:pPr eaLnBrk="1" hangingPunct="1"/>
            <a:r>
              <a:rPr lang="th-TH" sz="5400" smtClean="0">
                <a:solidFill>
                  <a:srgbClr val="99CCFF"/>
                </a:solidFill>
                <a:latin typeface="Georgia" pitchFamily="18" charset="0"/>
              </a:rPr>
              <a:t>พระเจ้าทรงทำกิจเพื่อให้</a:t>
            </a:r>
            <a:r>
              <a:rPr lang="th-TH" sz="5400" b="1" smtClean="0">
                <a:solidFill>
                  <a:srgbClr val="FF0000"/>
                </a:solidFill>
                <a:latin typeface="Georgia" pitchFamily="18" charset="0"/>
              </a:rPr>
              <a:t>ไฟลุกโชติช่วง</a:t>
            </a:r>
            <a:r>
              <a:rPr lang="th-TH" sz="5400" smtClean="0">
                <a:solidFill>
                  <a:srgbClr val="99CCFF"/>
                </a:solidFill>
                <a:latin typeface="Georgia" pitchFamily="18" charset="0"/>
              </a:rPr>
              <a:t>ภายในเรา</a:t>
            </a:r>
            <a:endParaRPr lang="en-US" sz="5400" smtClean="0">
              <a:solidFill>
                <a:srgbClr val="99CCFF"/>
              </a:solidFill>
              <a:latin typeface="Georgia" pitchFamily="18" charset="0"/>
            </a:endParaRP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8229600" y="6248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6705600" cy="12001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7200" b="1">
                <a:solidFill>
                  <a:srgbClr val="FF0000"/>
                </a:solidFill>
              </a:rPr>
              <a:t>ไฟ</a:t>
            </a:r>
            <a:r>
              <a:rPr lang="th-TH" sz="5400" b="1">
                <a:solidFill>
                  <a:srgbClr val="00B0F0"/>
                </a:solidFill>
              </a:rPr>
              <a:t>ของพระเจ้าเผาไหม้อยู่ในเรา</a:t>
            </a:r>
            <a:endParaRPr lang="en-US" sz="5400" b="1">
              <a:solidFill>
                <a:srgbClr val="00B0F0"/>
              </a:solidFill>
            </a:endParaRPr>
          </a:p>
        </p:txBody>
      </p:sp>
      <p:pic>
        <p:nvPicPr>
          <p:cNvPr id="10245" name="รูปภาพ 5" descr="hf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0.6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2|6.1|1.4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1.6|0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1604</Words>
  <Application>Microsoft Office PowerPoint</Application>
  <PresentationFormat>On-screen Show (4:3)</PresentationFormat>
  <Paragraphs>122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Arial Black</vt:lpstr>
      <vt:lpstr>Georgia</vt:lpstr>
      <vt:lpstr>Engravers MT</vt:lpstr>
      <vt:lpstr>Cordia New</vt:lpstr>
      <vt:lpstr>Default Design</vt:lpstr>
      <vt:lpstr>Slide 1</vt:lpstr>
      <vt:lpstr>ยอห์นผู้ให้รับบัพติศมาประกาศ (มธ 3:11)</vt:lpstr>
      <vt:lpstr>Slide 3</vt:lpstr>
      <vt:lpstr>สัญญาจะทรงประทานพระวิญญาณบริสุทธิ์</vt:lpstr>
      <vt:lpstr>ความแตกต่างระหว่างน้ำและไฟ</vt:lpstr>
      <vt:lpstr>พระราชกิจของพระเยซู</vt:lpstr>
      <vt:lpstr>มาลาคี 3:1-3</vt:lpstr>
      <vt:lpstr>“พระวิญญาณอยู่ที่ใด ไฟจะเผาผลาญที่นั้น"  </vt:lpstr>
      <vt:lpstr>พระเจ้าทรงทำกิจเพื่อให้ไฟลุกโชติช่วงภายในเรา</vt:lpstr>
      <vt:lpstr>Slide 10</vt:lpstr>
      <vt:lpstr>Slide 11</vt:lpstr>
      <vt:lpstr>ผู้เชื่อรับผิดชอบที่จะให้ไฟแห่งพระวิญญาณ ลุกโชติช่วงตลอดเวลา</vt:lpstr>
      <vt:lpstr>การเต็มเปี่ยมด้วยพระวิญญาณคืออะไร?</vt:lpstr>
      <vt:lpstr>ประกอบด้วยพระวิญญาณ</vt:lpstr>
      <vt:lpstr>ฤทธิ์อำนาจเพื่อการเปลี่ยนแปลง พระวิญญาณทรงเติมเราให้เต็มเปี่ยม</vt:lpstr>
      <vt:lpstr>เต็มล้น-เป็นไฟเพื่อพระเจ้า</vt:lpstr>
      <vt:lpstr>การเป็นผู้บริสุทธิ์</vt:lpstr>
      <vt:lpstr>พลังอำนาจที่ถูกปฏิเสธ ผู้เชื่อ:ดับพระวิญญาณ</vt:lpstr>
      <vt:lpstr>คำเตือนสติของเปาโล</vt:lpstr>
      <vt:lpstr>1 เธสะโลนิกา 5:16-23</vt:lpstr>
      <vt:lpstr>Slide 21</vt:lpstr>
      <vt:lpstr>ทุกคนรับผิดชอบของประทานของตนเอง</vt:lpstr>
    </vt:vector>
  </TitlesOfParts>
  <Company>First Baptist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พลังแห่งชีวิต</dc:title>
  <dc:subject>พระวิญญาณและไฟ</dc:subject>
  <dc:creator>VT</dc:creator>
  <dc:description>sermon for February 2013</dc:description>
  <cp:lastModifiedBy>Sarot</cp:lastModifiedBy>
  <cp:revision>359</cp:revision>
  <dcterms:created xsi:type="dcterms:W3CDTF">2005-01-21T18:47:50Z</dcterms:created>
  <dcterms:modified xsi:type="dcterms:W3CDTF">2013-02-10T05:41:05Z</dcterms:modified>
</cp:coreProperties>
</file>