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83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21" autoAdjust="0"/>
    <p:restoredTop sz="90929"/>
  </p:normalViewPr>
  <p:slideViewPr>
    <p:cSldViewPr>
      <p:cViewPr>
        <p:scale>
          <a:sx n="60" d="100"/>
          <a:sy n="60" d="100"/>
        </p:scale>
        <p:origin x="-277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A4AB58-0A87-4097-B15E-55C3E065D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8534400" y="6324600"/>
            <a:ext cx="541338" cy="45720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924800" y="6324600"/>
            <a:ext cx="541338" cy="45720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split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rgbClr val="FF0000"/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เราได้ชนะโลกแล้ว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th-TH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วิวรณ์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12:7-12</a:t>
            </a:r>
          </a:p>
          <a:p>
            <a:pPr>
              <a:defRPr/>
            </a:pP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ยอห์น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16:33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0" y="6381750"/>
            <a:ext cx="75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Joe\My Documents\My Pictures\Revelation 12_war in heav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74163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3850" y="152400"/>
            <a:ext cx="8515350" cy="1446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“พระองค์ประทานชัยชนะแก่เราโดยพระเยซูคริสต์”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			 (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h-TH" sz="4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คร</a:t>
            </a:r>
            <a:r>
              <a:rPr lang="th-TH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15:57</a:t>
            </a:r>
            <a:r>
              <a:rPr lang="th-TH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351588"/>
            <a:ext cx="26670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400" b="1">
                <a:solidFill>
                  <a:srgbClr val="002060"/>
                </a:solidFill>
              </a:rPr>
              <a:t>Art by Smith ©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400" b="1">
                <a:solidFill>
                  <a:srgbClr val="002060"/>
                </a:solidFill>
              </a:rPr>
              <a:t>www.revelationillustrated.com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8888" y="3657600"/>
            <a:ext cx="7656512" cy="25542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เราชนะซาตาน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ความบาป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ความตาย โดยพระคริสต์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32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คร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15:50-57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เชื่อ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เชื่อฟัง จะครอบครองร่วมพระคริสต์ทุกสิ่ง</a:t>
            </a:r>
          </a:p>
          <a:p>
            <a:pPr>
              <a:spcBef>
                <a:spcPct val="50000"/>
              </a:spcBef>
              <a:defRPr/>
            </a:pPr>
            <a:r>
              <a:rPr lang="th-TH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th-TH" sz="32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วว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3:20-21; 21:7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686800" y="6553200"/>
            <a:ext cx="457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11271" name="ลูกศรลง 6"/>
          <p:cNvSpPr>
            <a:spLocks noChangeArrowheads="1"/>
          </p:cNvSpPr>
          <p:nvPr/>
        </p:nvSpPr>
        <p:spPr bwMode="auto">
          <a:xfrm>
            <a:off x="6732588" y="1052513"/>
            <a:ext cx="287337" cy="2232025"/>
          </a:xfrm>
          <a:prstGeom prst="downArrow">
            <a:avLst>
              <a:gd name="adj1" fmla="val 50000"/>
              <a:gd name="adj2" fmla="val 50132"/>
            </a:avLst>
          </a:prstGeom>
          <a:solidFill>
            <a:srgbClr val="0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พระประสงค์ของพระเจ้าสำหรับชีวิตเรา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2291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smtClean="0"/>
              <a:t>เป็นเหมือนพระองค์</a:t>
            </a:r>
          </a:p>
          <a:p>
            <a:r>
              <a:rPr lang="th-TH" sz="4000" b="1" smtClean="0"/>
              <a:t>ติดตามพระเยซูสุดชีวิต</a:t>
            </a:r>
          </a:p>
          <a:p>
            <a:r>
              <a:rPr lang="th-TH" sz="4000" b="1" smtClean="0"/>
              <a:t>ประกาศ นำวิญญาณ สร้างสาวก</a:t>
            </a:r>
          </a:p>
          <a:p>
            <a:r>
              <a:rPr lang="th-TH" sz="4000" b="1" smtClean="0"/>
              <a:t>มีชีวิตที่ถวายเกียรติแด่พระองค์</a:t>
            </a:r>
            <a:endParaRPr lang="en-US" sz="4000" b="1" smtClean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0" y="6453188"/>
            <a:ext cx="755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11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081088"/>
          </a:xfrm>
        </p:spPr>
        <p:txBody>
          <a:bodyPr/>
          <a:lstStyle/>
          <a:p>
            <a:r>
              <a:rPr lang="th-TH" sz="5400" smtClean="0">
                <a:solidFill>
                  <a:srgbClr val="00FFFF"/>
                </a:solidFill>
              </a:rPr>
              <a:t>ศัตรูที่คอยขัดขวางพระประสงค์</a:t>
            </a:r>
            <a:endParaRPr lang="en-US" sz="5400" smtClean="0">
              <a:solidFill>
                <a:srgbClr val="00FFFF"/>
              </a:solidFill>
            </a:endParaRPr>
          </a:p>
        </p:txBody>
      </p:sp>
      <p:sp>
        <p:nvSpPr>
          <p:cNvPr id="13315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425" cy="4683125"/>
          </a:xfrm>
        </p:spPr>
        <p:txBody>
          <a:bodyPr/>
          <a:lstStyle/>
          <a:p>
            <a:r>
              <a:rPr lang="th-TH" sz="4000" b="1" smtClean="0"/>
              <a:t>โลก</a:t>
            </a:r>
            <a:r>
              <a:rPr lang="en-US" sz="4000" b="1" smtClean="0"/>
              <a:t> : </a:t>
            </a:r>
            <a:r>
              <a:rPr lang="th-TH" sz="4000" b="1" smtClean="0"/>
              <a:t>การเริงสำราญในโลกที่ไม่อยู่ในทางของพระเจ้า	   และการทดลองทุกอย่าง</a:t>
            </a:r>
          </a:p>
          <a:p>
            <a:r>
              <a:rPr lang="th-TH" sz="4000" b="1" smtClean="0"/>
              <a:t>ตัณหา </a:t>
            </a:r>
            <a:r>
              <a:rPr lang="en-US" sz="4000" b="1" smtClean="0"/>
              <a:t>:</a:t>
            </a:r>
            <a:r>
              <a:rPr lang="th-TH" sz="4000" b="1" smtClean="0"/>
              <a:t> ความปรารถนาอันเป็นบาปภายในชีวิต	 	     ตนเอง (ความต้องการของเนื้อหนัง)</a:t>
            </a:r>
          </a:p>
          <a:p>
            <a:r>
              <a:rPr lang="th-TH" sz="4000" b="1" smtClean="0"/>
              <a:t>ซาตาน/วิญญาณชั่ว </a:t>
            </a:r>
            <a:r>
              <a:rPr lang="en-US" sz="4000" b="1" smtClean="0"/>
              <a:t>:</a:t>
            </a:r>
            <a:r>
              <a:rPr lang="th-TH" sz="4000" b="1" smtClean="0"/>
              <a:t> ไสยศาสตร์ การผิดศีลธรรม ความ	   รุนแรง การทารุณโหดร้าย ต่อต้านพระวจนะและ	   คำสอนที่ถูกต้อง </a:t>
            </a:r>
            <a:endParaRPr lang="en-US" sz="4000" b="1" smtClean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0" y="6381750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12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081088"/>
          </a:xfrm>
        </p:spPr>
        <p:txBody>
          <a:bodyPr/>
          <a:lstStyle/>
          <a:p>
            <a:r>
              <a:rPr lang="th-TH" smtClean="0">
                <a:solidFill>
                  <a:srgbClr val="00FF00"/>
                </a:solidFill>
              </a:rPr>
              <a:t>ศัตรูของคริสเตียน</a:t>
            </a:r>
            <a:endParaRPr lang="en-US" smtClean="0">
              <a:solidFill>
                <a:srgbClr val="00FF00"/>
              </a:solidFill>
            </a:endParaRPr>
          </a:p>
        </p:txBody>
      </p:sp>
      <p:sp>
        <p:nvSpPr>
          <p:cNvPr id="14339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288" y="1628775"/>
            <a:ext cx="8353425" cy="4467225"/>
          </a:xfrm>
        </p:spPr>
        <p:txBody>
          <a:bodyPr/>
          <a:lstStyle/>
          <a:p>
            <a:r>
              <a:rPr lang="th-TH" sz="4000" b="1" smtClean="0"/>
              <a:t>ไม่ใช่น้ำพระทัยของพระเจ้าที่จะให้เราจดจ่ออยู่กับการทำสงครามฝ่ายวิญญาณ</a:t>
            </a:r>
          </a:p>
          <a:p>
            <a:r>
              <a:rPr lang="th-TH" sz="4000" b="1" smtClean="0"/>
              <a:t>วิธีที่ดีและรวดเร็วที่สุดที่จะไม่ให้เราเสียสมดุล คือขับวิญญาณชั่ว</a:t>
            </a:r>
          </a:p>
          <a:p>
            <a:r>
              <a:rPr lang="th-TH" sz="4000" b="1" smtClean="0"/>
              <a:t>ในสงครามฝ่ายวิญญาณ ความบริสุทธิ์ของชีวิตซึ่งได้รับโดยความใกล้ชิดกับพระเจ้า เป็นกุญแจสู่ชัยชนะ</a:t>
            </a:r>
            <a:endParaRPr lang="en-US" sz="4000" b="1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6381750"/>
            <a:ext cx="75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13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smtClean="0">
                <a:solidFill>
                  <a:srgbClr val="00FF00"/>
                </a:solidFill>
              </a:rPr>
              <a:t>ศัตรูของเรา</a:t>
            </a:r>
            <a:endParaRPr lang="en-US" sz="5400" smtClean="0">
              <a:solidFill>
                <a:srgbClr val="00FF00"/>
              </a:solidFill>
            </a:endParaRPr>
          </a:p>
        </p:txBody>
      </p:sp>
      <p:sp>
        <p:nvSpPr>
          <p:cNvPr id="1536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b="1" smtClean="0">
                <a:solidFill>
                  <a:srgbClr val="00FF00"/>
                </a:solidFill>
              </a:rPr>
              <a:t>อฟ </a:t>
            </a:r>
            <a:r>
              <a:rPr lang="en-US" sz="4400" b="1" smtClean="0">
                <a:solidFill>
                  <a:srgbClr val="00FF00"/>
                </a:solidFill>
              </a:rPr>
              <a:t>6:12</a:t>
            </a:r>
            <a:r>
              <a:rPr lang="th-TH" sz="4400" b="1" smtClean="0">
                <a:solidFill>
                  <a:srgbClr val="00FF00"/>
                </a:solidFill>
              </a:rPr>
              <a:t>  </a:t>
            </a:r>
            <a:r>
              <a:rPr lang="th-TH" sz="4400" b="1" smtClean="0"/>
              <a:t>“เพราะว่าเราไม่ได้ต่อสู้กับเนื้อหนังและเลือด แต่ต่อสู้กับเทพผู้ครอง ศักดิเทพ เทพผู้ครองพิภพในโมหะความมืดแห่งโลกนี้ ต่อสู้กับเหล่าวิญญาณที่ชั่วในสถานฟ้าอากาศ”</a:t>
            </a:r>
            <a:endParaRPr lang="en-US" sz="4400" b="1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0" y="6308725"/>
            <a:ext cx="611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14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smtClean="0">
                <a:solidFill>
                  <a:srgbClr val="00FF00"/>
                </a:solidFill>
              </a:rPr>
              <a:t>ศัตรูของเรา</a:t>
            </a:r>
            <a:endParaRPr lang="en-US" sz="5400" smtClean="0">
              <a:solidFill>
                <a:srgbClr val="00FF00"/>
              </a:solidFill>
            </a:endParaRPr>
          </a:p>
        </p:txBody>
      </p:sp>
      <p:sp>
        <p:nvSpPr>
          <p:cNvPr id="1638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smtClean="0">
                <a:solidFill>
                  <a:srgbClr val="00FF00"/>
                </a:solidFill>
              </a:rPr>
              <a:t>โรม </a:t>
            </a:r>
            <a:r>
              <a:rPr lang="en-US" sz="4000" b="1" smtClean="0">
                <a:solidFill>
                  <a:srgbClr val="00FF00"/>
                </a:solidFill>
              </a:rPr>
              <a:t>12:2</a:t>
            </a:r>
            <a:r>
              <a:rPr lang="th-TH" sz="4000" b="1" smtClean="0">
                <a:solidFill>
                  <a:srgbClr val="00FF00"/>
                </a:solidFill>
              </a:rPr>
              <a:t>  </a:t>
            </a:r>
            <a:r>
              <a:rPr lang="th-TH" sz="4000" b="1" smtClean="0"/>
              <a:t>“อย่าประพฤติตามอย่างคนในยุคนี้ แต่จงรับการเปลี่ยนแปลงจิตใจ แล้วอุปนิสัยของท่านจึงจะเปลี่ยนใหม่ เพื่อท่านจะได้ทราบน้ำพระทัยของพระเจ้า จะได้รู้ว่าอะไรดี อะไรเป็นที่ชอบพระทัยและอะไรดียอดเยี่ยม”</a:t>
            </a:r>
            <a:endParaRPr lang="en-US" sz="4000" b="1" smtClean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0" y="638175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15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079500"/>
          </a:xfrm>
        </p:spPr>
        <p:txBody>
          <a:bodyPr/>
          <a:lstStyle/>
          <a:p>
            <a:r>
              <a:rPr lang="th-TH" sz="5400" smtClean="0">
                <a:solidFill>
                  <a:srgbClr val="FFFF00"/>
                </a:solidFill>
              </a:rPr>
              <a:t>โลก</a:t>
            </a:r>
            <a:endParaRPr lang="en-US" sz="5400" smtClean="0">
              <a:solidFill>
                <a:srgbClr val="FFFF00"/>
              </a:solidFill>
            </a:endParaRPr>
          </a:p>
        </p:txBody>
      </p:sp>
      <p:sp>
        <p:nvSpPr>
          <p:cNvPr id="17411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4827587"/>
          </a:xfrm>
        </p:spPr>
        <p:txBody>
          <a:bodyPr/>
          <a:lstStyle/>
          <a:p>
            <a:r>
              <a:rPr lang="th-TH" sz="4000" b="1" smtClean="0"/>
              <a:t>วัฒนธรรมและขนบธรรมเนียมประเพณี เป็นศัตรูกับพระเจ้า</a:t>
            </a:r>
          </a:p>
          <a:p>
            <a:r>
              <a:rPr lang="th-TH" sz="4000" b="1" smtClean="0"/>
              <a:t>ทำงานโดยประสาทสัมผัส แต่มีอำนาจมืดอยู่เบื้องหลัง</a:t>
            </a:r>
          </a:p>
          <a:p>
            <a:r>
              <a:rPr lang="th-TH" sz="3600" b="1" smtClean="0"/>
              <a:t>ปัญญาของโลกคือความโฉดเขลาสำหรับพระเจ้า (</a:t>
            </a:r>
            <a:r>
              <a:rPr lang="en-US" sz="3600" b="1" smtClean="0"/>
              <a:t>1</a:t>
            </a:r>
            <a:r>
              <a:rPr lang="th-TH" sz="3600" b="1" smtClean="0"/>
              <a:t> คร </a:t>
            </a:r>
            <a:r>
              <a:rPr lang="en-US" sz="3600" b="1" smtClean="0"/>
              <a:t>1:20</a:t>
            </a:r>
            <a:r>
              <a:rPr lang="th-TH" sz="3600" b="1" smtClean="0"/>
              <a:t>)</a:t>
            </a:r>
          </a:p>
          <a:p>
            <a:r>
              <a:rPr lang="th-TH" sz="4000" b="1" smtClean="0"/>
              <a:t>“อย่ารักโลก” เป็นพระบัญชาของพระเจ้า </a:t>
            </a:r>
            <a:r>
              <a:rPr lang="th-TH" sz="3600" b="1" smtClean="0"/>
              <a:t>(</a:t>
            </a:r>
            <a:r>
              <a:rPr lang="en-US" sz="3600" b="1" smtClean="0"/>
              <a:t>1</a:t>
            </a:r>
            <a:r>
              <a:rPr lang="th-TH" sz="3600" b="1" smtClean="0"/>
              <a:t>ยน </a:t>
            </a:r>
            <a:r>
              <a:rPr lang="en-US" sz="3600" b="1" smtClean="0"/>
              <a:t>2</a:t>
            </a:r>
            <a:r>
              <a:rPr lang="th-TH" sz="3600" b="1" smtClean="0"/>
              <a:t> </a:t>
            </a:r>
            <a:r>
              <a:rPr lang="en-US" sz="3600" b="1" smtClean="0"/>
              <a:t>:15-17</a:t>
            </a:r>
            <a:r>
              <a:rPr lang="th-TH" sz="3600" b="1" smtClean="0"/>
              <a:t>)</a:t>
            </a:r>
          </a:p>
          <a:p>
            <a:r>
              <a:rPr lang="th-TH" sz="4000" b="1" smtClean="0"/>
              <a:t>อย่าประพฤติตามอย่างคนในโลกนี้ </a:t>
            </a:r>
            <a:r>
              <a:rPr lang="th-TH" sz="3600" b="1" smtClean="0"/>
              <a:t>(โรม </a:t>
            </a:r>
            <a:r>
              <a:rPr lang="en-US" sz="3600" b="1" smtClean="0"/>
              <a:t>12:1-2</a:t>
            </a:r>
            <a:r>
              <a:rPr lang="th-TH" sz="3600" b="1" smtClean="0"/>
              <a:t>) </a:t>
            </a:r>
            <a:endParaRPr lang="en-US" sz="3600" b="1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0" y="6237288"/>
            <a:ext cx="611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16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r>
              <a:rPr lang="th-TH" sz="5400" smtClean="0">
                <a:solidFill>
                  <a:srgbClr val="FFFF00"/>
                </a:solidFill>
              </a:rPr>
              <a:t>โลก</a:t>
            </a:r>
            <a:endParaRPr lang="en-US" sz="5400" smtClean="0">
              <a:solidFill>
                <a:srgbClr val="FFFF00"/>
              </a:solidFill>
            </a:endParaRPr>
          </a:p>
        </p:txBody>
      </p:sp>
      <p:sp>
        <p:nvSpPr>
          <p:cNvPr id="18435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4827587"/>
          </a:xfrm>
        </p:spPr>
        <p:txBody>
          <a:bodyPr/>
          <a:lstStyle/>
          <a:p>
            <a:r>
              <a:rPr lang="th-TH" sz="3600" b="1" smtClean="0"/>
              <a:t>วัตถุนิยม</a:t>
            </a:r>
          </a:p>
          <a:p>
            <a:r>
              <a:rPr lang="th-TH" sz="3600" b="1" smtClean="0"/>
              <a:t>อุตสาหกรรมการบันเทิง</a:t>
            </a:r>
          </a:p>
          <a:p>
            <a:r>
              <a:rPr lang="th-TH" sz="3600" b="1" smtClean="0"/>
              <a:t>อินเทอร์เนต หนังลามก ห้องสนทนา</a:t>
            </a:r>
          </a:p>
          <a:p>
            <a:r>
              <a:rPr lang="th-TH" sz="3600" b="1" smtClean="0"/>
              <a:t>ปัญหาอาชญากรรมทางเพศ</a:t>
            </a:r>
          </a:p>
          <a:p>
            <a:r>
              <a:rPr lang="th-TH" sz="3600" b="1" smtClean="0"/>
              <a:t>ความทะเยอทะยาน</a:t>
            </a:r>
          </a:p>
          <a:p>
            <a:r>
              <a:rPr lang="th-TH" sz="3600" b="1" smtClean="0"/>
              <a:t>วิญญาณแห่งการขัดขืน/ต่อต้าน ต่อ พ่อแม่ ผู้มีอำนาจ หัวหน้า</a:t>
            </a:r>
          </a:p>
          <a:p>
            <a:r>
              <a:rPr lang="th-TH" sz="3600" b="1" smtClean="0"/>
              <a:t>ปรัชญา</a:t>
            </a:r>
            <a:r>
              <a:rPr lang="en-US" sz="3600" b="1" smtClean="0"/>
              <a:t>: </a:t>
            </a:r>
            <a:r>
              <a:rPr lang="th-TH" sz="3600" b="1" smtClean="0"/>
              <a:t>ไม่มีความจริงที่สมบูรณ์ ผิดหรือถูกอยู่ที่คุณเลือกที่จะเป็น</a:t>
            </a:r>
            <a:endParaRPr lang="en-US" sz="3600" b="1" smtClean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0" y="6453188"/>
            <a:ext cx="611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17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พระเจ้าตรัสว่าอย่างไรเกี่ยวกับโลก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1945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smtClean="0">
                <a:solidFill>
                  <a:srgbClr val="00FF00"/>
                </a:solidFill>
              </a:rPr>
              <a:t>โรม </a:t>
            </a:r>
            <a:r>
              <a:rPr lang="en-US" sz="3600" b="1" smtClean="0">
                <a:solidFill>
                  <a:srgbClr val="00FF00"/>
                </a:solidFill>
              </a:rPr>
              <a:t>12:2</a:t>
            </a:r>
            <a:r>
              <a:rPr lang="th-TH" sz="3600" b="1" smtClean="0">
                <a:solidFill>
                  <a:srgbClr val="00FF00"/>
                </a:solidFill>
              </a:rPr>
              <a:t> </a:t>
            </a:r>
            <a:r>
              <a:rPr lang="th-TH" sz="3600" b="1" smtClean="0"/>
              <a:t>“</a:t>
            </a:r>
            <a:r>
              <a:rPr lang="th-TH" sz="4000" b="1" smtClean="0"/>
              <a:t>อย่าประพฤติตามอย่างคนในยุคนี้ แต่จงรับการเปลี่ยนแปลงจิตใจ แล้วอุปนิสัยของท่านจึงจะเปลี่ยนใหม่ เพื่อท่านจะทราบน้ำพระทัยของพระเจ้า จะรู้ว่าอะไรดี อะไรเป็นที่ชอบพระทัยและอะไรที่ดียอดเยี่ยม” </a:t>
            </a:r>
            <a:endParaRPr lang="en-US" sz="4000" b="1" smtClean="0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0" y="6381750"/>
            <a:ext cx="82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18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>
                <a:solidFill>
                  <a:srgbClr val="FFFF00"/>
                </a:solidFill>
              </a:rPr>
              <a:t>พระเจ้าตรัสว่าอย่างไรเกี่ยวกับโลก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2048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00FF00"/>
                </a:solidFill>
              </a:rPr>
              <a:t>1</a:t>
            </a:r>
            <a:r>
              <a:rPr lang="th-TH" sz="4000" b="1" smtClean="0">
                <a:solidFill>
                  <a:srgbClr val="00FF00"/>
                </a:solidFill>
              </a:rPr>
              <a:t> ยน </a:t>
            </a:r>
            <a:r>
              <a:rPr lang="en-US" sz="4000" b="1" smtClean="0">
                <a:solidFill>
                  <a:srgbClr val="00FF00"/>
                </a:solidFill>
              </a:rPr>
              <a:t>2:16</a:t>
            </a:r>
            <a:r>
              <a:rPr lang="th-TH" sz="4000" b="1" smtClean="0">
                <a:solidFill>
                  <a:srgbClr val="00FF00"/>
                </a:solidFill>
              </a:rPr>
              <a:t> </a:t>
            </a:r>
            <a:r>
              <a:rPr lang="th-TH" sz="4000" smtClean="0"/>
              <a:t>“เพราะว่าสารพัดซึ่งมีอยู่ในโลก คือตัณหาของเนื้อหนังและตัณหาของตา และความทะนงในลาภยศไม่ได้เกิดมาจากพระบิดา แต่เกิดมาจากโลก”</a:t>
            </a:r>
            <a:endParaRPr lang="en-US" sz="4000" smtClean="0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0" y="6381750"/>
            <a:ext cx="75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19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Joe\My Documents\My Pictures\Revelation 12_war in heav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74163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95800" y="2286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วิวรณ์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12:7-12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6351588"/>
            <a:ext cx="26670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b="1">
                <a:solidFill>
                  <a:srgbClr val="FFFFFF"/>
                </a:solidFill>
              </a:rPr>
              <a:t>บุตรมนุษย์จะต้องถูกยกขึ้น</a:t>
            </a:r>
            <a:endParaRPr lang="en-US" b="1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86400" y="3657600"/>
            <a:ext cx="3429000" cy="20621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บัดนี้ถึงเวลาที่จะพิพากษาโลกนี้แล้ว เดี๋ยวนี้เจ้าโลกนี้จะถูกกำจัดออกไป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th-TH" sz="28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12:31)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532813" y="6553200"/>
            <a:ext cx="611187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</a:t>
            </a:r>
          </a:p>
        </p:txBody>
      </p:sp>
    </p:spTree>
    <p:custDataLst>
      <p:tags r:id="rId1"/>
    </p:custData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r>
              <a:rPr lang="th-TH" sz="5400" smtClean="0">
                <a:solidFill>
                  <a:srgbClr val="00FFFF"/>
                </a:solidFill>
              </a:rPr>
              <a:t>ตัณหา</a:t>
            </a:r>
            <a:r>
              <a:rPr lang="en-US" sz="5400" smtClean="0">
                <a:solidFill>
                  <a:srgbClr val="00FFFF"/>
                </a:solidFill>
              </a:rPr>
              <a:t> </a:t>
            </a:r>
            <a:r>
              <a:rPr lang="th-TH" sz="5400" smtClean="0">
                <a:solidFill>
                  <a:srgbClr val="00FFFF"/>
                </a:solidFill>
              </a:rPr>
              <a:t>วิสัยบาป การงานของเนื้อหนัง</a:t>
            </a:r>
            <a:endParaRPr lang="en-US" sz="5400" smtClean="0">
              <a:solidFill>
                <a:srgbClr val="00FFFF"/>
              </a:solidFill>
            </a:endParaRPr>
          </a:p>
        </p:txBody>
      </p:sp>
      <p:sp>
        <p:nvSpPr>
          <p:cNvPr id="21507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th-TH" sz="4000" b="1" smtClean="0"/>
              <a:t>วิธีการดำเนินชีวิตของเราเป็นอิสระจากพระเจ้า</a:t>
            </a:r>
          </a:p>
          <a:p>
            <a:r>
              <a:rPr lang="th-TH" sz="4000" b="1" smtClean="0"/>
              <a:t>ทุกอย่างที่เราทำไม่เกี่ยวกับพระเจ้า</a:t>
            </a:r>
          </a:p>
          <a:p>
            <a:pPr>
              <a:buFontTx/>
              <a:buNone/>
            </a:pPr>
            <a:r>
              <a:rPr lang="th-TH" sz="4000" b="1" smtClean="0"/>
              <a:t>		- ทำตามใจชอบ</a:t>
            </a:r>
          </a:p>
          <a:p>
            <a:pPr>
              <a:buFontTx/>
              <a:buNone/>
            </a:pPr>
            <a:r>
              <a:rPr lang="th-TH" sz="4000" b="1" smtClean="0"/>
              <a:t>		- ตัวตนเป็นจุดศูนย์กลาง</a:t>
            </a:r>
          </a:p>
          <a:p>
            <a:pPr>
              <a:buFontTx/>
              <a:buNone/>
            </a:pPr>
            <a:r>
              <a:rPr lang="th-TH" sz="4000" b="1" smtClean="0"/>
              <a:t>		- ควบคุมตนเอง</a:t>
            </a:r>
          </a:p>
          <a:p>
            <a:pPr>
              <a:buFontTx/>
              <a:buNone/>
            </a:pPr>
            <a:r>
              <a:rPr lang="th-TH" sz="4000" b="1" smtClean="0"/>
              <a:t>		- สร้างอาณาจักรของตัวเอง</a:t>
            </a:r>
          </a:p>
          <a:p>
            <a:pPr>
              <a:buFontTx/>
              <a:buNone/>
            </a:pPr>
            <a:r>
              <a:rPr lang="th-TH" sz="4000" b="1" smtClean="0"/>
              <a:t>		- ไม่สนใจพระเจ้า</a:t>
            </a:r>
            <a:endParaRPr lang="en-US" sz="4000" b="1" smtClean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0" y="6453188"/>
            <a:ext cx="971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20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r>
              <a:rPr lang="th-TH" smtClean="0">
                <a:solidFill>
                  <a:srgbClr val="00FFFF"/>
                </a:solidFill>
              </a:rPr>
              <a:t>ตัณหา</a:t>
            </a:r>
            <a:endParaRPr lang="en-US" smtClean="0">
              <a:solidFill>
                <a:srgbClr val="00FFFF"/>
              </a:solidFill>
            </a:endParaRPr>
          </a:p>
        </p:txBody>
      </p:sp>
      <p:sp>
        <p:nvSpPr>
          <p:cNvPr id="22531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r>
              <a:rPr lang="th-TH" sz="4000" b="1" smtClean="0"/>
              <a:t>กิเลศ/รูปเคารพ</a:t>
            </a:r>
            <a:r>
              <a:rPr lang="en-US" sz="4000" b="1" smtClean="0"/>
              <a:t> – </a:t>
            </a:r>
            <a:r>
              <a:rPr lang="th-TH" sz="4000" b="1" smtClean="0"/>
              <a:t>คน อำนาจ สิ่งของ ความสัมพันธ์</a:t>
            </a:r>
          </a:p>
          <a:p>
            <a:r>
              <a:rPr lang="th-TH" sz="4000" b="1" smtClean="0"/>
              <a:t>ความโลภ</a:t>
            </a:r>
          </a:p>
          <a:p>
            <a:r>
              <a:rPr lang="th-TH" sz="4000" b="1" smtClean="0"/>
              <a:t>ชอบสบาย ไม่ต้องการความลำบาก ปฎิเสธความทุกข์ยาก</a:t>
            </a:r>
          </a:p>
          <a:p>
            <a:r>
              <a:rPr lang="th-TH" sz="4000" b="1" smtClean="0"/>
              <a:t>บูชาตัวเอง</a:t>
            </a:r>
          </a:p>
          <a:p>
            <a:r>
              <a:rPr lang="th-TH" sz="4000" b="1" smtClean="0"/>
              <a:t>ชอบเอาใจคนอื่น</a:t>
            </a:r>
            <a:endParaRPr lang="en-US" sz="4000" b="1" smtClean="0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0" y="6308725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21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r>
              <a:rPr lang="th-TH" smtClean="0">
                <a:solidFill>
                  <a:srgbClr val="00FFFF"/>
                </a:solidFill>
              </a:rPr>
              <a:t>พระเจ้าตรัสว่าอย่างไรเกี่ยวกับตัณหา</a:t>
            </a:r>
            <a:endParaRPr lang="en-US" smtClean="0">
              <a:solidFill>
                <a:srgbClr val="00FFFF"/>
              </a:solidFill>
            </a:endParaRPr>
          </a:p>
        </p:txBody>
      </p:sp>
      <p:sp>
        <p:nvSpPr>
          <p:cNvPr id="23555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4827587"/>
          </a:xfrm>
        </p:spPr>
        <p:txBody>
          <a:bodyPr/>
          <a:lstStyle/>
          <a:p>
            <a:r>
              <a:rPr lang="th-TH" sz="4000" b="1" smtClean="0">
                <a:solidFill>
                  <a:srgbClr val="00FFFF"/>
                </a:solidFill>
              </a:rPr>
              <a:t>กาลาเทีย </a:t>
            </a:r>
            <a:r>
              <a:rPr lang="en-US" sz="4000" b="1" smtClean="0">
                <a:solidFill>
                  <a:srgbClr val="00FFFF"/>
                </a:solidFill>
              </a:rPr>
              <a:t>5:19-24</a:t>
            </a:r>
            <a:endParaRPr lang="th-TH" sz="4000" b="1" smtClean="0">
              <a:solidFill>
                <a:srgbClr val="00FFFF"/>
              </a:solidFill>
            </a:endParaRPr>
          </a:p>
          <a:p>
            <a:r>
              <a:rPr lang="th-TH" sz="3600" b="1" smtClean="0"/>
              <a:t>พฤติกรรมของวิสัยบาป คือการผิดศีลธรรมทางเพศ ความไม่บริสุทธิ์ และการลามก การกราบไหว้รูปเคารพ การใช้คาถาอาคม ความเกียดชัง ความบาดหมาง ความริษยาหึงหวง ความโมโหโทโส ความทะเยอทะยานอย่างเห็นแก่ตัว การไม่ลงรอยกัน การแบ่งพรรคแบ่งพวก การเมามาย และอื่นๆ</a:t>
            </a:r>
          </a:p>
          <a:p>
            <a:r>
              <a:rPr lang="th-TH" sz="3600" b="1" smtClean="0"/>
              <a:t>ผู้ที่อยู่ในพระคริสต์ได้ตรึงวิสัยบาปและกิเลสตัณหาไว้ที่กางเขนแล้ว</a:t>
            </a:r>
            <a:endParaRPr lang="en-US" sz="3600" b="1" smtClean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0" y="6308725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22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smtClean="0">
                <a:solidFill>
                  <a:srgbClr val="00FF00"/>
                </a:solidFill>
              </a:rPr>
              <a:t>วิญญาณชั่ว</a:t>
            </a:r>
            <a:endParaRPr lang="en-US" sz="5400" smtClean="0">
              <a:solidFill>
                <a:srgbClr val="00FF00"/>
              </a:solidFill>
            </a:endParaRPr>
          </a:p>
        </p:txBody>
      </p:sp>
      <p:sp>
        <p:nvSpPr>
          <p:cNvPr id="2457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smtClean="0"/>
              <a:t>การล้มลงของซาตาน (อสค </a:t>
            </a:r>
            <a:r>
              <a:rPr lang="en-US" sz="4000" b="1" smtClean="0"/>
              <a:t>28:17-19</a:t>
            </a:r>
            <a:r>
              <a:rPr lang="th-TH" sz="4000" b="1" smtClean="0"/>
              <a:t>)</a:t>
            </a:r>
          </a:p>
          <a:p>
            <a:pPr>
              <a:buFontTx/>
              <a:buNone/>
            </a:pPr>
            <a:r>
              <a:rPr lang="th-TH" sz="4000" b="1" smtClean="0"/>
              <a:t>   จิตใจของเจ้าผยองขึ้นเพราะความงามของเจ้า ...เราเหวี่ยงเจ้าลงที่ดินแล้ว ...เรากระทำให้เจ้ากลับเป็นเถ้าไปบนพื้นโลก</a:t>
            </a:r>
            <a:endParaRPr lang="en-US" sz="4000" b="1" smtClean="0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0" y="6308725"/>
            <a:ext cx="82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23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r>
              <a:rPr lang="th-TH" smtClean="0">
                <a:solidFill>
                  <a:srgbClr val="00FF00"/>
                </a:solidFill>
              </a:rPr>
              <a:t>วิญญาณชั่ว</a:t>
            </a:r>
            <a:endParaRPr lang="en-US" smtClean="0">
              <a:solidFill>
                <a:srgbClr val="00FF00"/>
              </a:solidFill>
            </a:endParaRP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r>
              <a:rPr lang="th-TH" sz="4000" b="1" smtClean="0"/>
              <a:t>วิญญาณชั่ว คือ ทูตสวรรค์ของซาตาน (วว </a:t>
            </a:r>
            <a:r>
              <a:rPr lang="en-US" sz="4000" b="1" smtClean="0"/>
              <a:t>12:3-7</a:t>
            </a:r>
            <a:r>
              <a:rPr lang="th-TH" sz="4000" b="1" smtClean="0"/>
              <a:t>)</a:t>
            </a:r>
          </a:p>
          <a:p>
            <a:r>
              <a:rPr lang="th-TH" sz="4000" b="1" smtClean="0"/>
              <a:t>ซาตาน คือ มารร้าย ศัตรู ผู้กล่าวหา ฆ่า และทำลาย</a:t>
            </a:r>
          </a:p>
          <a:p>
            <a:r>
              <a:rPr lang="th-TH" sz="4000" b="1" smtClean="0"/>
              <a:t>“ในบรรดาสัตว์ป่าที่พระเจ้าทรงสร้างนั้น งูฉลาดกว่าหมด (ปฐก </a:t>
            </a:r>
            <a:r>
              <a:rPr lang="en-US" sz="4000" b="1" smtClean="0"/>
              <a:t>3:1</a:t>
            </a:r>
            <a:r>
              <a:rPr lang="th-TH" sz="4000" b="1" smtClean="0"/>
              <a:t>)</a:t>
            </a:r>
          </a:p>
          <a:p>
            <a:r>
              <a:rPr lang="th-TH" sz="4000" b="1" smtClean="0"/>
              <a:t>ผู้หลอกลวง ผู้ปกครองโลกนี้ มีอำนาจในย่านฟ้าอากาศ</a:t>
            </a:r>
            <a:endParaRPr lang="en-US" sz="4000" b="1" smtClean="0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0" y="6308725"/>
            <a:ext cx="684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24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smtClean="0">
                <a:solidFill>
                  <a:srgbClr val="00FF00"/>
                </a:solidFill>
              </a:rPr>
              <a:t>วิญญาณชั่ว</a:t>
            </a:r>
            <a:endParaRPr lang="en-US" sz="5400" smtClean="0">
              <a:solidFill>
                <a:srgbClr val="00FF00"/>
              </a:solidFill>
            </a:endParaRPr>
          </a:p>
        </p:txBody>
      </p:sp>
      <p:sp>
        <p:nvSpPr>
          <p:cNvPr id="26627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en-US" sz="3600" b="1" smtClean="0"/>
              <a:t>2</a:t>
            </a:r>
            <a:r>
              <a:rPr lang="th-TH" sz="3600" b="1" smtClean="0"/>
              <a:t> คร </a:t>
            </a:r>
            <a:r>
              <a:rPr lang="en-US" sz="3600" b="1" smtClean="0"/>
              <a:t>11:14</a:t>
            </a:r>
            <a:r>
              <a:rPr lang="th-TH" sz="3600" b="1" smtClean="0"/>
              <a:t> “...ถึงซาตานเองก็ยังปลอมตัวเป็นฑุตแห่งความสว่างได้”</a:t>
            </a:r>
            <a:endParaRPr lang="en-US" sz="3600" b="1" smtClean="0"/>
          </a:p>
          <a:p>
            <a:r>
              <a:rPr lang="th-TH" sz="4000" b="1" smtClean="0"/>
              <a:t>ผู้กล่าวหา (วว </a:t>
            </a:r>
            <a:r>
              <a:rPr lang="en-US" sz="4000" b="1" smtClean="0"/>
              <a:t>12:10</a:t>
            </a:r>
            <a:r>
              <a:rPr lang="th-TH" sz="4000" b="1" smtClean="0"/>
              <a:t>)</a:t>
            </a:r>
          </a:p>
          <a:p>
            <a:r>
              <a:rPr lang="th-TH" sz="4000" b="1" smtClean="0"/>
              <a:t>ผู้หลอกลวงโลก (วว </a:t>
            </a:r>
            <a:r>
              <a:rPr lang="en-US" sz="4000" b="1" smtClean="0"/>
              <a:t>12:9</a:t>
            </a:r>
            <a:r>
              <a:rPr lang="th-TH" sz="4000" b="1" smtClean="0"/>
              <a:t>)</a:t>
            </a:r>
          </a:p>
          <a:p>
            <a:r>
              <a:rPr lang="th-TH" sz="4000" b="1" smtClean="0"/>
              <a:t>สิงโตคำราม (</a:t>
            </a:r>
            <a:r>
              <a:rPr lang="en-US" sz="4000" b="1" smtClean="0"/>
              <a:t>1</a:t>
            </a:r>
            <a:r>
              <a:rPr lang="th-TH" sz="4000" b="1" smtClean="0"/>
              <a:t> ปต </a:t>
            </a:r>
            <a:r>
              <a:rPr lang="en-US" sz="4000" b="1" smtClean="0"/>
              <a:t>5:8</a:t>
            </a:r>
            <a:r>
              <a:rPr lang="th-TH" sz="4000" b="1" smtClean="0"/>
              <a:t>)</a:t>
            </a:r>
            <a:endParaRPr lang="en-US" sz="4000" b="1" smtClean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0" y="6396038"/>
            <a:ext cx="827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25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081088"/>
          </a:xfrm>
        </p:spPr>
        <p:txBody>
          <a:bodyPr/>
          <a:lstStyle/>
          <a:p>
            <a:r>
              <a:rPr lang="th-TH" sz="5400" smtClean="0">
                <a:solidFill>
                  <a:srgbClr val="00FF00"/>
                </a:solidFill>
              </a:rPr>
              <a:t>วิญญาณชั่ว</a:t>
            </a:r>
            <a:endParaRPr lang="en-US" sz="5400" smtClean="0">
              <a:solidFill>
                <a:srgbClr val="00FF00"/>
              </a:solidFill>
            </a:endParaRPr>
          </a:p>
        </p:txBody>
      </p:sp>
      <p:sp>
        <p:nvSpPr>
          <p:cNvPr id="27651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th-TH" sz="3600" b="1" smtClean="0"/>
              <a:t>เราสามารถต่อต้านมัน (</a:t>
            </a:r>
            <a:r>
              <a:rPr lang="en-US" sz="3600" b="1" smtClean="0"/>
              <a:t>1</a:t>
            </a:r>
            <a:r>
              <a:rPr lang="th-TH" sz="3600" b="1" smtClean="0"/>
              <a:t> ปต</a:t>
            </a:r>
            <a:r>
              <a:rPr lang="en-US" sz="3600" b="1" smtClean="0"/>
              <a:t> 5:9</a:t>
            </a:r>
            <a:r>
              <a:rPr lang="th-TH" sz="3600" b="1" smtClean="0"/>
              <a:t>)</a:t>
            </a:r>
          </a:p>
          <a:p>
            <a:r>
              <a:rPr lang="th-TH" sz="3600" b="1" smtClean="0"/>
              <a:t>มันไม่สามารถผ่านการปกป้องของพระเจ้ารอบตัวเรา (โยบ </a:t>
            </a:r>
            <a:r>
              <a:rPr lang="en-US" sz="3600" b="1" smtClean="0"/>
              <a:t>1:10</a:t>
            </a:r>
            <a:r>
              <a:rPr lang="th-TH" sz="3600" b="1" smtClean="0"/>
              <a:t>)</a:t>
            </a:r>
          </a:p>
          <a:p>
            <a:r>
              <a:rPr lang="th-TH" sz="3600" b="1" smtClean="0"/>
              <a:t>มันทำอะไรไม่ได้นอกจากพระเจ้าอนุญาต</a:t>
            </a:r>
          </a:p>
          <a:p>
            <a:r>
              <a:rPr lang="th-TH" sz="3600" b="1" smtClean="0"/>
              <a:t>พระเยซูเอาชนะที่ไม้กางเขน (คร</a:t>
            </a:r>
            <a:r>
              <a:rPr lang="en-US" sz="3600" b="1" smtClean="0"/>
              <a:t> 2:15</a:t>
            </a:r>
            <a:r>
              <a:rPr lang="th-TH" sz="3600" b="1" smtClean="0"/>
              <a:t>)</a:t>
            </a:r>
          </a:p>
          <a:p>
            <a:r>
              <a:rPr lang="th-TH" sz="3600" b="1" smtClean="0"/>
              <a:t>สิ่งที่มันทำได้คือหลอกลวง</a:t>
            </a:r>
          </a:p>
          <a:p>
            <a:r>
              <a:rPr lang="th-TH" sz="3600" b="1" smtClean="0"/>
              <a:t>มันอยู่ในที่มืดและจะอยู่ในนรกชั่วนิรันดร์</a:t>
            </a:r>
            <a:endParaRPr lang="en-US" sz="3600" b="1" smtClean="0"/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0" y="6308725"/>
            <a:ext cx="684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26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r>
              <a:rPr lang="th-TH" smtClean="0">
                <a:solidFill>
                  <a:srgbClr val="00FF00"/>
                </a:solidFill>
              </a:rPr>
              <a:t>วิญญาณชั่ว</a:t>
            </a:r>
            <a:endParaRPr lang="en-US" smtClean="0">
              <a:solidFill>
                <a:srgbClr val="00FF00"/>
              </a:solidFill>
            </a:endParaRPr>
          </a:p>
        </p:txBody>
      </p:sp>
      <p:sp>
        <p:nvSpPr>
          <p:cNvPr id="28675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4754562"/>
          </a:xfrm>
        </p:spPr>
        <p:txBody>
          <a:bodyPr/>
          <a:lstStyle/>
          <a:p>
            <a:r>
              <a:rPr lang="th-TH" b="1" smtClean="0"/>
              <a:t>พระเยซูพูดถึงซาตานว่าอย่างไร (ยน </a:t>
            </a:r>
            <a:r>
              <a:rPr lang="en-US" b="1" smtClean="0"/>
              <a:t>8:44 </a:t>
            </a:r>
            <a:r>
              <a:rPr lang="th-TH" b="1" smtClean="0"/>
              <a:t>ลก </a:t>
            </a:r>
            <a:r>
              <a:rPr lang="en-US" b="1" smtClean="0"/>
              <a:t>10:17-19</a:t>
            </a:r>
            <a:r>
              <a:rPr lang="th-TH" b="1" smtClean="0"/>
              <a:t>)</a:t>
            </a:r>
            <a:endParaRPr lang="en-US" b="1" smtClean="0"/>
          </a:p>
          <a:p>
            <a:r>
              <a:rPr lang="th-TH" b="1" smtClean="0">
                <a:solidFill>
                  <a:srgbClr val="FFFF00"/>
                </a:solidFill>
              </a:rPr>
              <a:t>มารเป็นผู้มุสาและเป็นบิดาแห่งคำมุสา </a:t>
            </a:r>
            <a:r>
              <a:rPr lang="th-TH" b="1" smtClean="0"/>
              <a:t>การมุสาเป็นลักษณะเด่นชัดของมาร มารเป็นแหล่งของความเท็จทั้งปวง นี่เป็นบาปที่ต่อสู้พระทัยของพระเจ้าผู้ทรงเป็นความจริง การเมินเฉยต่อบาปแห่งการมุสาเป็นอาการของบุคคลที่ไม่อยู่ในทางของพระเจ้า แต่อยู่ใต้อิทธิพลของซาตาน (</a:t>
            </a:r>
            <a:r>
              <a:rPr lang="en-US" b="1" smtClean="0"/>
              <a:t>8:44</a:t>
            </a:r>
            <a:r>
              <a:rPr lang="th-TH" b="1" smtClean="0"/>
              <a:t>)</a:t>
            </a:r>
          </a:p>
          <a:p>
            <a:r>
              <a:rPr lang="th-TH" b="1" smtClean="0">
                <a:solidFill>
                  <a:srgbClr val="FFFF00"/>
                </a:solidFill>
              </a:rPr>
              <a:t>คริสเตียนมีฤทธิ์อำนาจเหนือวิญญาณชั่ว </a:t>
            </a:r>
            <a:r>
              <a:rPr lang="th-TH" b="1" smtClean="0"/>
              <a:t>เนื่องด้วยพระคริสต์ประทานสิทธิอำนาจของพระองค์ซึ่งอยู่เหนือซาตานให้แก่เรา  งูร้ายและแมลงป่องเป็นถ้อยคำที่ใช้แทนอำนาจซึ่งอันตรายที่สุดของความชั่วร้ายฝ่ายวิญญาณ(</a:t>
            </a:r>
            <a:r>
              <a:rPr lang="en-US" b="1" smtClean="0"/>
              <a:t>10:19</a:t>
            </a:r>
            <a:r>
              <a:rPr lang="th-TH" b="1" smtClean="0"/>
              <a:t>)</a:t>
            </a:r>
            <a:endParaRPr lang="en-US" b="1" smtClean="0"/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0" y="6381750"/>
            <a:ext cx="1116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27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smtClean="0">
                <a:solidFill>
                  <a:srgbClr val="FFFF00"/>
                </a:solidFill>
              </a:rPr>
              <a:t>โลก</a:t>
            </a:r>
            <a:r>
              <a:rPr lang="th-TH" sz="5400" smtClean="0">
                <a:solidFill>
                  <a:srgbClr val="00FFFF"/>
                </a:solidFill>
              </a:rPr>
              <a:t> ตัณหา </a:t>
            </a:r>
            <a:r>
              <a:rPr lang="th-TH" sz="5400" smtClean="0">
                <a:solidFill>
                  <a:srgbClr val="00FF00"/>
                </a:solidFill>
              </a:rPr>
              <a:t>วิญญาณชั่ว</a:t>
            </a:r>
            <a:endParaRPr lang="en-US" sz="5400" smtClean="0">
              <a:solidFill>
                <a:srgbClr val="00FF00"/>
              </a:solidFill>
            </a:endParaRPr>
          </a:p>
        </p:txBody>
      </p:sp>
      <p:sp>
        <p:nvSpPr>
          <p:cNvPr id="2969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b="1" smtClean="0">
                <a:solidFill>
                  <a:srgbClr val="FFFF00"/>
                </a:solidFill>
              </a:rPr>
              <a:t>หลอกลวง</a:t>
            </a:r>
            <a:r>
              <a:rPr lang="th-TH" sz="4000" b="1" smtClean="0"/>
              <a:t> </a:t>
            </a:r>
            <a:r>
              <a:rPr lang="en-US" sz="4000" b="1" smtClean="0"/>
              <a:t>:</a:t>
            </a:r>
            <a:r>
              <a:rPr lang="th-TH" sz="4000" b="1" smtClean="0"/>
              <a:t> งานหลัก</a:t>
            </a:r>
          </a:p>
          <a:p>
            <a:r>
              <a:rPr lang="th-TH" sz="4000" b="1" smtClean="0">
                <a:solidFill>
                  <a:srgbClr val="FFFF00"/>
                </a:solidFill>
              </a:rPr>
              <a:t>วิธีป้องกัน </a:t>
            </a:r>
            <a:r>
              <a:rPr lang="en-US" sz="4000" b="1" smtClean="0"/>
              <a:t>: </a:t>
            </a:r>
            <a:r>
              <a:rPr lang="th-TH" sz="4000" b="1" smtClean="0"/>
              <a:t>อยู่ใต้พระคุณของพระเจ้า</a:t>
            </a:r>
          </a:p>
          <a:p>
            <a:pPr>
              <a:buFontTx/>
              <a:buNone/>
            </a:pPr>
            <a:r>
              <a:rPr lang="th-TH" sz="4000" b="1" smtClean="0"/>
              <a:t>               รู้ว่าการอยู่ในพระคริสต์หมายความว่า</a:t>
            </a:r>
            <a:r>
              <a:rPr lang="en-US" sz="4000" b="1" smtClean="0"/>
              <a:t>			  </a:t>
            </a:r>
            <a:r>
              <a:rPr lang="th-TH" sz="4000" b="1" smtClean="0"/>
              <a:t>อย่างไร</a:t>
            </a:r>
          </a:p>
          <a:p>
            <a:r>
              <a:rPr lang="th-TH" sz="4000" b="1" smtClean="0">
                <a:solidFill>
                  <a:srgbClr val="FFFF00"/>
                </a:solidFill>
              </a:rPr>
              <a:t>กุญแจ</a:t>
            </a:r>
            <a:r>
              <a:rPr lang="th-TH" sz="4000" b="1" smtClean="0"/>
              <a:t> </a:t>
            </a:r>
            <a:r>
              <a:rPr lang="en-US" sz="4000" b="1" smtClean="0"/>
              <a:t>    :</a:t>
            </a:r>
            <a:r>
              <a:rPr lang="th-TH" sz="4000" b="1" smtClean="0"/>
              <a:t> เชื่อวางใจในพระเยซู</a:t>
            </a:r>
            <a:endParaRPr lang="en-US" sz="4000" b="1" smtClean="0"/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0" y="6237288"/>
            <a:ext cx="90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28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เราได้ชนะโลกแล้ว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sz="36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ยอห์น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16:33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>
              <a:defRPr/>
            </a:pPr>
            <a:r>
              <a:rPr lang="th-TH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ซาตาน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การตรึงที่กางเขน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…“</a:t>
            </a: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ขับไล่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 </a:t>
            </a: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ซาตาน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th-TH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12:27-31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ฮบ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2:14-15</a:t>
            </a:r>
          </a:p>
          <a:p>
            <a:pPr>
              <a:defRPr/>
            </a:pPr>
            <a:r>
              <a:rPr lang="th-TH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ความบาป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“</a:t>
            </a: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กำจัดบาปในเนื้อหนัง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 </a:t>
            </a:r>
            <a:endParaRPr lang="th-TH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รม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8:3 (1-4);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ฮบ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4:15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521450"/>
            <a:ext cx="5397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</a:t>
            </a:r>
          </a:p>
        </p:txBody>
      </p:sp>
    </p:spTree>
    <p:custDataLst>
      <p:tags r:id="rId1"/>
    </p:custData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เราได้ชนะโลกแล้ว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sz="36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16:33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038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ความตาย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11:25-26</a:t>
            </a:r>
          </a:p>
          <a:p>
            <a:pPr lvl="1">
              <a:lnSpc>
                <a:spcPct val="90000"/>
              </a:lnSpc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ตายฝ่ายร่างกาย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11:25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คร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15:20</a:t>
            </a:r>
          </a:p>
          <a:p>
            <a:pPr lvl="1">
              <a:lnSpc>
                <a:spcPct val="90000"/>
              </a:lnSpc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ตายฝ่ายวิญญาณ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11:26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รม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6:21-23</a:t>
            </a:r>
          </a:p>
          <a:p>
            <a:pPr lvl="1">
              <a:lnSpc>
                <a:spcPct val="90000"/>
              </a:lnSpc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พ้นจากกฎแห่งบาปและความตาย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 –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รม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8:1-2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6521450"/>
            <a:ext cx="611188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4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th-TH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เราได้ชนะโลกแล้ว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sz="36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16:33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ความมืดหาได้ชนะความสว่างไม่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1:4-5</a:t>
            </a:r>
          </a:p>
          <a:p>
            <a:pPr lvl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ความสว่างนำสู่ความรอด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ลก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2:29-32</a:t>
            </a:r>
          </a:p>
          <a:p>
            <a:pPr lvl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เป็นความสว่างของชีวิต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8:12</a:t>
            </a:r>
          </a:p>
          <a:p>
            <a:pPr lvl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เป็นทางสู่พระบิดา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14:6</a:t>
            </a:r>
          </a:p>
          <a:p>
            <a:pPr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พระองค์ผู้ทรงอยู่ในท่านเป็นใหญ่กว่า</a:t>
            </a:r>
          </a:p>
          <a:p>
            <a:pPr>
              <a:buFontTx/>
              <a:buNone/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ผู้นั้นที่อยู่ในโลก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4:1-4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6521450"/>
            <a:ext cx="611188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5</a:t>
            </a:r>
          </a:p>
        </p:txBody>
      </p:sp>
    </p:spTree>
    <p:custDataLst>
      <p:tags r:id="rId1"/>
    </p:custData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ความเชื่อในพระคริสต์เป็นชัยชนะต่อโลก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48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5:4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382000" cy="4403725"/>
          </a:xfrm>
        </p:spPr>
        <p:txBody>
          <a:bodyPr/>
          <a:lstStyle/>
          <a:p>
            <a:pPr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เดินในความเชื่อ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เราได้รับชัยชนะของพระคริสต์ด้วย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วว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12:10</a:t>
            </a:r>
          </a:p>
          <a:p>
            <a:pPr>
              <a:defRPr/>
            </a:pP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วว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12:11: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เราชนะ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lvl="1"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โดยพระโลหิต</a:t>
            </a:r>
            <a:endParaRPr lang="en-U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โดยคำพยานของพวกเขา</a:t>
            </a:r>
            <a:endParaRPr lang="en-U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โดยปฏิเสธตนเอง</a:t>
            </a:r>
            <a:endParaRPr lang="en-US" sz="4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6442075"/>
            <a:ext cx="504825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6</a:t>
            </a:r>
          </a:p>
        </p:txBody>
      </p:sp>
    </p:spTree>
    <p:custDataLst>
      <p:tags r:id="rId1"/>
    </p:custData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ความเชื่อในพระคริสต์เป็นชัยชนะต่อโลก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54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5:4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44675"/>
            <a:ext cx="8534400" cy="5013325"/>
          </a:xfrm>
        </p:spPr>
        <p:txBody>
          <a:bodyPr/>
          <a:lstStyle/>
          <a:p>
            <a:pPr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ได้รับการไถ่บาปโดยพระโลหิตของพระคริสต์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อฟ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1:7</a:t>
            </a:r>
          </a:p>
          <a:p>
            <a:pPr lvl="1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ความบาป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ความตาย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รม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6:1-3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กจ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22:16</a:t>
            </a:r>
          </a:p>
          <a:p>
            <a:pPr lvl="2">
              <a:defRPr/>
            </a:pP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เชื่อ</a:t>
            </a:r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รับบัพติสมา รอดโดยพระโลหิตของพระคริสต์</a:t>
            </a:r>
            <a:endParaRPr lang="en-US" sz="3600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defRPr/>
            </a:pPr>
            <a:r>
              <a:rPr lang="th-TH" sz="3600" b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คริส</a:t>
            </a: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เตียนที่เดินอยู่ในความสว่าง</a:t>
            </a:r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สารภาพบาป</a:t>
            </a:r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ชำระให้พ้น</a:t>
            </a:r>
            <a:r>
              <a:rPr lang="th-TH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บาป</a:t>
            </a:r>
            <a:r>
              <a:rPr lang="en-US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32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1:7-9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6521450"/>
            <a:ext cx="611188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7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3238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ความเชื่อในพระคริสต์เป็นชัยชนะต่อโลก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36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5:4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73238"/>
            <a:ext cx="8610600" cy="50847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โดยคำพยานเรื่องพระเยซู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วว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12:17</a:t>
            </a:r>
          </a:p>
          <a:p>
            <a:pPr lvl="1">
              <a:lnSpc>
                <a:spcPct val="90000"/>
              </a:lnSpc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พระกิตติคุณ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th-TH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ประกาศ เทศนา สั่งสอน</a:t>
            </a:r>
            <a:endParaRPr lang="en-US" sz="36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90000"/>
              </a:lnSpc>
              <a:defRPr/>
            </a:pPr>
            <a:r>
              <a:rPr lang="th-TH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ชนะมารร้าย</a:t>
            </a:r>
            <a:r>
              <a:rPr lang="en-US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32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2:13-14</a:t>
            </a:r>
          </a:p>
          <a:p>
            <a:pPr lvl="2">
              <a:lnSpc>
                <a:spcPct val="90000"/>
              </a:lnSpc>
              <a:defRPr/>
            </a:pPr>
            <a:r>
              <a:rPr lang="th-TH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ชนะความมืดและเป็นลูกของความสว่าง</a:t>
            </a:r>
            <a:r>
              <a:rPr lang="en-US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ยน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12:35-36</a:t>
            </a:r>
          </a:p>
          <a:p>
            <a:pPr lvl="2">
              <a:lnSpc>
                <a:spcPct val="90000"/>
              </a:lnSpc>
              <a:defRPr/>
            </a:pPr>
            <a:r>
              <a:rPr lang="th-TH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ชนะความคิดที่มีเหตุผลจอมปลอม</a:t>
            </a:r>
            <a:r>
              <a:rPr lang="en-US" sz="4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th-TH" sz="32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คร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10:3-5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6521450"/>
            <a:ext cx="5397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8</a:t>
            </a:r>
          </a:p>
        </p:txBody>
      </p:sp>
    </p:spTree>
    <p:custDataLst>
      <p:tags r:id="rId1"/>
    </p:custData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0213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ความเชื่อในพระคริสต์เป็นชัยชนะต่อโลก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th-TH" sz="3600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ยอห์น</a:t>
            </a:r>
            <a:r>
              <a:rPr lang="en-US" sz="36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5:4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44675"/>
            <a:ext cx="8610600" cy="50133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h-TH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ชนะตัวเอง</a:t>
            </a:r>
            <a:r>
              <a:rPr lang="en-US" sz="4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th-TH" sz="40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มธ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16:25 </a:t>
            </a:r>
            <a:r>
              <a:rPr lang="th-TH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รม</a:t>
            </a:r>
            <a:r>
              <a:rPr lang="en-US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8:35-39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เราต้องเอาชนะตนเองและมีความอดทน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–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th-TH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ทธ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2:3-4</a:t>
            </a:r>
          </a:p>
          <a:p>
            <a:pPr lvl="2">
              <a:lnSpc>
                <a:spcPct val="90000"/>
              </a:lnSpc>
              <a:defRPr/>
            </a:pP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จงรับยุทธภัณฑ์ทั้งชุด...แล้วจะอยู่อย่างมั่นคง</a:t>
            </a:r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อฟ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6:13</a:t>
            </a:r>
          </a:p>
          <a:p>
            <a:pPr lvl="2">
              <a:lnSpc>
                <a:spcPct val="90000"/>
              </a:lnSpc>
              <a:defRPr/>
            </a:pPr>
            <a:r>
              <a:rPr lang="th-TH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จงรื่นเริงยินดีในชัยชนะของพระคริสต์</a:t>
            </a:r>
            <a:r>
              <a:rPr 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th-TH" sz="32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วว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12:12; 17:14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6521450"/>
            <a:ext cx="611188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9</a:t>
            </a:r>
          </a:p>
        </p:txBody>
      </p:sp>
    </p:spTree>
    <p:custDataLst>
      <p:tags r:id="rId1"/>
    </p:custData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|23.8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5.1|12.2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1.3|4.3|2.5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.1|2|4.4|2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6.3|5.1|8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6.5|2.2|4.2|6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5|22.1|13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6.1|2.3"/>
</p:tagLst>
</file>

<file path=ppt/theme/theme1.xml><?xml version="1.0" encoding="utf-8"?>
<a:theme xmlns:a="http://schemas.openxmlformats.org/drawingml/2006/main" name="REDGRAD">
  <a:themeElements>
    <a:clrScheme name="">
      <a:dk1>
        <a:srgbClr val="777777"/>
      </a:dk1>
      <a:lt1>
        <a:srgbClr val="FFFFFF"/>
      </a:lt1>
      <a:dk2>
        <a:srgbClr val="800000"/>
      </a:dk2>
      <a:lt2>
        <a:srgbClr val="FFFFFF"/>
      </a:lt2>
      <a:accent1>
        <a:srgbClr val="FFFF00"/>
      </a:accent1>
      <a:accent2>
        <a:srgbClr val="FF9900"/>
      </a:accent2>
      <a:accent3>
        <a:srgbClr val="C0AAAA"/>
      </a:accent3>
      <a:accent4>
        <a:srgbClr val="DADADA"/>
      </a:accent4>
      <a:accent5>
        <a:srgbClr val="FFFFAA"/>
      </a:accent5>
      <a:accent6>
        <a:srgbClr val="E78A00"/>
      </a:accent6>
      <a:hlink>
        <a:srgbClr val="CC6600"/>
      </a:hlink>
      <a:folHlink>
        <a:srgbClr val="993300"/>
      </a:folHlink>
    </a:clrScheme>
    <a:fontScheme name="REDGRAD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EDGRA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GRA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GRA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Designs\REDGRAD.POT</Template>
  <TotalTime>920</TotalTime>
  <Words>1384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Times New Roman</vt:lpstr>
      <vt:lpstr>Arial</vt:lpstr>
      <vt:lpstr>REDGRAD</vt:lpstr>
      <vt:lpstr>“เราได้ชนะโลกแล้ว”</vt:lpstr>
      <vt:lpstr>Slide 2</vt:lpstr>
      <vt:lpstr>“เราได้ชนะโลกแล้ว” ยอห์น 16:33</vt:lpstr>
      <vt:lpstr>“เราได้ชนะโลกแล้ว” ยน 16:33</vt:lpstr>
      <vt:lpstr>“เราได้ชนะโลกแล้ว” ยน 16:33</vt:lpstr>
      <vt:lpstr>ความเชื่อในพระคริสต์เป็นชัยชนะต่อโลก 1 ยน 5:4</vt:lpstr>
      <vt:lpstr>ความเชื่อในพระคริสต์เป็นชัยชนะต่อโลก 1 ยน 5:4</vt:lpstr>
      <vt:lpstr>ความเชื่อในพระคริสต์เป็นชัยชนะต่อโลก 1 ยน 5:4</vt:lpstr>
      <vt:lpstr>ความเชื่อในพระคริสต์เป็นชัยชนะต่อโลก 1 ยอห์น 5:4</vt:lpstr>
      <vt:lpstr>Slide 10</vt:lpstr>
      <vt:lpstr>พระประสงค์ของพระเจ้าสำหรับชีวิตเรา</vt:lpstr>
      <vt:lpstr>ศัตรูที่คอยขัดขวางพระประสงค์</vt:lpstr>
      <vt:lpstr>ศัตรูของคริสเตียน</vt:lpstr>
      <vt:lpstr>ศัตรูของเรา</vt:lpstr>
      <vt:lpstr>ศัตรูของเรา</vt:lpstr>
      <vt:lpstr>โลก</vt:lpstr>
      <vt:lpstr>โลก</vt:lpstr>
      <vt:lpstr>พระเจ้าตรัสว่าอย่างไรเกี่ยวกับโลก</vt:lpstr>
      <vt:lpstr>พระเจ้าตรัสว่าอย่างไรเกี่ยวกับโลก</vt:lpstr>
      <vt:lpstr>ตัณหา วิสัยบาป การงานของเนื้อหนัง</vt:lpstr>
      <vt:lpstr>ตัณหา</vt:lpstr>
      <vt:lpstr>พระเจ้าตรัสว่าอย่างไรเกี่ยวกับตัณหา</vt:lpstr>
      <vt:lpstr>วิญญาณชั่ว</vt:lpstr>
      <vt:lpstr>วิญญาณชั่ว</vt:lpstr>
      <vt:lpstr>วิญญาณชั่ว</vt:lpstr>
      <vt:lpstr>วิญญาณชั่ว</vt:lpstr>
      <vt:lpstr>วิญญาณชั่ว</vt:lpstr>
      <vt:lpstr>โลก ตัณหา วิญญาณชั่ว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เราได้ชนะโลกแล้ว</dc:title>
  <dc:creator>vt</dc:creator>
  <cp:lastModifiedBy>Sarot_media</cp:lastModifiedBy>
  <cp:revision>188</cp:revision>
  <dcterms:created xsi:type="dcterms:W3CDTF">2003-04-26T03:30:11Z</dcterms:created>
  <dcterms:modified xsi:type="dcterms:W3CDTF">2015-03-12T07:01:19Z</dcterms:modified>
</cp:coreProperties>
</file>